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Raleway ExtraBold"/>
      <p:bold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Bebas Neue"/>
      <p:regular r:id="rId72"/>
    </p:embeddedFont>
    <p:embeddedFont>
      <p:font typeface="Raleway Black"/>
      <p:bold r:id="rId73"/>
      <p:boldItalic r:id="rId74"/>
    </p:embeddedFont>
    <p:embeddedFont>
      <p:font typeface="Tajawal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410E6B-FE50-4E3F-B3E3-614619CCCEC4}">
  <a:tblStyle styleId="{11410E6B-FE50-4E3F-B3E3-614619CCCE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Raleway-bold.fntdata"/><Relationship Id="rId21" Type="http://schemas.openxmlformats.org/officeDocument/2006/relationships/slide" Target="slides/slide16.xml"/><Relationship Id="rId68" Type="http://schemas.openxmlformats.org/officeDocument/2006/relationships/font" Target="fonts/Lato-regular.fntdata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74" Type="http://schemas.openxmlformats.org/officeDocument/2006/relationships/font" Target="fonts/RalewayBlack-boldItalic.fntdata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66" Type="http://schemas.openxmlformats.org/officeDocument/2006/relationships/font" Target="fonts/RalewayExtraBold-bold.fntdata"/><Relationship Id="rId24" Type="http://schemas.openxmlformats.org/officeDocument/2006/relationships/slide" Target="slides/slide19.xml"/><Relationship Id="rId53" Type="http://schemas.openxmlformats.org/officeDocument/2006/relationships/slide" Target="slides/slide48.xml"/><Relationship Id="rId11" Type="http://schemas.openxmlformats.org/officeDocument/2006/relationships/slide" Target="slides/slide6.xml"/><Relationship Id="rId58" Type="http://schemas.openxmlformats.org/officeDocument/2006/relationships/slide" Target="slides/slide53.xml"/><Relationship Id="rId79" Type="http://schemas.openxmlformats.org/officeDocument/2006/relationships/customXml" Target="../customXml/item3.xml"/><Relationship Id="rId5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64" Type="http://schemas.openxmlformats.org/officeDocument/2006/relationships/font" Target="fonts/Raleway-italic.fntdata"/><Relationship Id="rId22" Type="http://schemas.openxmlformats.org/officeDocument/2006/relationships/slide" Target="slides/slide17.xml"/><Relationship Id="rId69" Type="http://schemas.openxmlformats.org/officeDocument/2006/relationships/font" Target="fonts/Lato-bold.fntdata"/><Relationship Id="rId27" Type="http://schemas.openxmlformats.org/officeDocument/2006/relationships/slide" Target="slides/slide22.xml"/><Relationship Id="rId56" Type="http://schemas.openxmlformats.org/officeDocument/2006/relationships/slide" Target="slides/slide51.xml"/><Relationship Id="rId14" Type="http://schemas.openxmlformats.org/officeDocument/2006/relationships/slide" Target="slides/slide9.xml"/><Relationship Id="rId77" Type="http://schemas.openxmlformats.org/officeDocument/2006/relationships/customXml" Target="../customXml/item1.xml"/><Relationship Id="rId8" Type="http://schemas.openxmlformats.org/officeDocument/2006/relationships/slide" Target="slides/slide3.xml"/><Relationship Id="rId72" Type="http://schemas.openxmlformats.org/officeDocument/2006/relationships/font" Target="fonts/BebasNeue-regular.fntdata"/><Relationship Id="rId51" Type="http://schemas.openxmlformats.org/officeDocument/2006/relationships/slide" Target="slides/slide46.xml"/><Relationship Id="rId3" Type="http://schemas.openxmlformats.org/officeDocument/2006/relationships/tableStyles" Target="tableStyle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67" Type="http://schemas.openxmlformats.org/officeDocument/2006/relationships/font" Target="fonts/RalewayExtraBold-boldItalic.fntdata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9" Type="http://schemas.openxmlformats.org/officeDocument/2006/relationships/slide" Target="slides/slide54.xml"/><Relationship Id="rId17" Type="http://schemas.openxmlformats.org/officeDocument/2006/relationships/slide" Target="slides/slide12.xml"/><Relationship Id="rId41" Type="http://schemas.openxmlformats.org/officeDocument/2006/relationships/slide" Target="slides/slide36.xml"/><Relationship Id="rId75" Type="http://schemas.openxmlformats.org/officeDocument/2006/relationships/font" Target="fonts/Tajawal-regular.fntdata"/><Relationship Id="rId70" Type="http://schemas.openxmlformats.org/officeDocument/2006/relationships/font" Target="fonts/Lato-italic.fntdata"/><Relationship Id="rId62" Type="http://schemas.openxmlformats.org/officeDocument/2006/relationships/font" Target="fonts/Raleway-regular.fntdata"/><Relationship Id="rId20" Type="http://schemas.openxmlformats.org/officeDocument/2006/relationships/slide" Target="slides/slide15.xml"/><Relationship Id="rId54" Type="http://schemas.openxmlformats.org/officeDocument/2006/relationships/slide" Target="slides/slide4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slide" Target="slides/slide52.xml"/><Relationship Id="rId15" Type="http://schemas.openxmlformats.org/officeDocument/2006/relationships/slide" Target="slides/slide10.xml"/><Relationship Id="rId44" Type="http://schemas.openxmlformats.org/officeDocument/2006/relationships/slide" Target="slides/slide39.xml"/><Relationship Id="rId73" Type="http://schemas.openxmlformats.org/officeDocument/2006/relationships/font" Target="fonts/RalewayBlack-bold.fntdata"/><Relationship Id="rId31" Type="http://schemas.openxmlformats.org/officeDocument/2006/relationships/slide" Target="slides/slide26.xml"/><Relationship Id="rId65" Type="http://schemas.openxmlformats.org/officeDocument/2006/relationships/font" Target="fonts/Raleway-boldItalic.fntdata"/><Relationship Id="rId60" Type="http://schemas.openxmlformats.org/officeDocument/2006/relationships/slide" Target="slides/slide55.xml"/><Relationship Id="rId52" Type="http://schemas.openxmlformats.org/officeDocument/2006/relationships/slide" Target="slides/slide47.xml"/><Relationship Id="rId10" Type="http://schemas.openxmlformats.org/officeDocument/2006/relationships/slide" Target="slides/slide5.xml"/><Relationship Id="rId78" Type="http://schemas.openxmlformats.org/officeDocument/2006/relationships/customXml" Target="../customXml/item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39" Type="http://schemas.openxmlformats.org/officeDocument/2006/relationships/slide" Target="slides/slide3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76" Type="http://schemas.openxmlformats.org/officeDocument/2006/relationships/font" Target="fonts/Tajawal-bold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font" Target="fonts/Lato-boldItalic.fntdata"/><Relationship Id="rId2" Type="http://schemas.openxmlformats.org/officeDocument/2006/relationships/presProps" Target="presProps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ad6b5bf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ad6b5bf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128e5552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128e5552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28e555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128e555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1d8c8c5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1d8c8c5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e0fc74cb34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e0fc74cb34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1d8c8c5dd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1d8c8c5d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1d8c8c5d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1d8c8c5d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d8c8c5dd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d8c8c5dd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128e5552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128e5552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00d434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00d434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00d4348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00d4348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0fc74cb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0fc74cb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128e5552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e128e5552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128e5552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128e5552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128e5552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128e5552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128e5552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128e5552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128e5552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128e5552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128e5552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128e5552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128e5552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128e5552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128e55527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e128e55527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128e5552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e128e5552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e00d43489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e00d43489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1f3d9a4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1f3d9a4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00d43489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e00d4348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0fc74cb34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0fc74cb34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1d8c8c5dd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1d8c8c5dd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0fc74cb34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0fc74cb34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128e55527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128e55527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e128e55527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e128e55527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128e5552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128e555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e128e55527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e128e5552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1d8c8c5d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1d8c8c5d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128e55527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128e55527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bb088f5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bb088f5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1d8c8c5dd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e1d8c8c5dd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e128e55527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e128e55527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128e55527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e128e55527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e128e55527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e128e55527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e128e55527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e128e55527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e128e55527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e128e55527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128e555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128e555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e128e55527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e128e55527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e128e55527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e128e55527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0fc74cb34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0fc74cb34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1bb088f5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1bb088f5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0fc74cb34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0fc74cb34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e1d8c8c5dd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e1d8c8c5dd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e00d43489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e00d43489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e00d43489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e00d43489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e00d4348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e00d4348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e00d4348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e00d4348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e00d43489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e00d43489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1bb088f5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1bb088f5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1bb088f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1bb088f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ad6b5bf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dad6b5bf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128e55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128e55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185100" y="540000"/>
            <a:ext cx="6773700" cy="4063500"/>
            <a:chOff x="1185100" y="540000"/>
            <a:chExt cx="6773700" cy="4063500"/>
          </a:xfrm>
        </p:grpSpPr>
        <p:sp>
          <p:nvSpPr>
            <p:cNvPr id="11" name="Google Shape;11;p2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649106" y="1225500"/>
            <a:ext cx="5845800" cy="205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1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48" name="Google Shape;148;p11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1"/>
          <p:cNvSpPr txBox="1"/>
          <p:nvPr>
            <p:ph hasCustomPrompt="1" type="title"/>
          </p:nvPr>
        </p:nvSpPr>
        <p:spPr>
          <a:xfrm>
            <a:off x="1729300" y="1834300"/>
            <a:ext cx="63444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971650" y="4106525"/>
            <a:ext cx="38598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11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11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" name="Google Shape;155;p11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" name="Google Shape;156;p11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" name="Google Shape;157;p11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" name="Google Shape;158;p11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159;p11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" name="Google Shape;160;p11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4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66" name="Google Shape;166;p14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4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1" name="Google Shape;171;p14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p14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" name="Google Shape;173;p14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14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" name="Google Shape;175;p14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6" name="Google Shape;176;p14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" name="Google Shape;177;p14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" name="Google Shape;178;p14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5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82" name="Google Shape;182;p1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5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1" type="subTitle"/>
          </p:nvPr>
        </p:nvSpPr>
        <p:spPr>
          <a:xfrm>
            <a:off x="1814598" y="3285154"/>
            <a:ext cx="2176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2" type="subTitle"/>
          </p:nvPr>
        </p:nvSpPr>
        <p:spPr>
          <a:xfrm>
            <a:off x="1814600" y="3654568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5"/>
          <p:cNvSpPr txBox="1"/>
          <p:nvPr>
            <p:ph idx="3" type="subTitle"/>
          </p:nvPr>
        </p:nvSpPr>
        <p:spPr>
          <a:xfrm>
            <a:off x="5811898" y="3285154"/>
            <a:ext cx="2176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4" type="subTitle"/>
          </p:nvPr>
        </p:nvSpPr>
        <p:spPr>
          <a:xfrm>
            <a:off x="5811900" y="3654568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15">
            <a:hlinkClick/>
          </p:cNvPr>
          <p:cNvSpPr txBox="1"/>
          <p:nvPr>
            <p:ph idx="5" type="subTitle"/>
          </p:nvPr>
        </p:nvSpPr>
        <p:spPr>
          <a:xfrm>
            <a:off x="1814598" y="1481591"/>
            <a:ext cx="2176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subTitle"/>
          </p:nvPr>
        </p:nvSpPr>
        <p:spPr>
          <a:xfrm>
            <a:off x="1814600" y="1851005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15"/>
          <p:cNvSpPr txBox="1"/>
          <p:nvPr>
            <p:ph idx="7" type="subTitle"/>
          </p:nvPr>
        </p:nvSpPr>
        <p:spPr>
          <a:xfrm>
            <a:off x="5811898" y="1481591"/>
            <a:ext cx="2176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8" type="subTitle"/>
          </p:nvPr>
        </p:nvSpPr>
        <p:spPr>
          <a:xfrm>
            <a:off x="5811900" y="1851005"/>
            <a:ext cx="21765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4" name="Google Shape;194;p15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" name="Google Shape;195;p15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" name="Google Shape;196;p15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" name="Google Shape;197;p15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" name="Google Shape;198;p15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9" name="Google Shape;199;p15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15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1" name="Google Shape;201;p15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6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205" name="Google Shape;205;p16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16"/>
          <p:cNvSpPr txBox="1"/>
          <p:nvPr>
            <p:ph type="title"/>
          </p:nvPr>
        </p:nvSpPr>
        <p:spPr>
          <a:xfrm>
            <a:off x="2473162" y="3385525"/>
            <a:ext cx="48567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Raleway ExtraBold"/>
              <a:buNone/>
              <a:defRPr sz="16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2473174" y="2088475"/>
            <a:ext cx="4856700" cy="129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23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210" name="Google Shape;210;p16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1" name="Google Shape;211;p16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2" name="Google Shape;212;p16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" name="Google Shape;213;p16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4" name="Google Shape;214;p16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" name="Google Shape;215;p16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6" name="Google Shape;216;p16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7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21" name="Google Shape;221;p17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7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1" type="subTitle"/>
          </p:nvPr>
        </p:nvSpPr>
        <p:spPr>
          <a:xfrm>
            <a:off x="1451175" y="2989750"/>
            <a:ext cx="18780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2" type="subTitle"/>
          </p:nvPr>
        </p:nvSpPr>
        <p:spPr>
          <a:xfrm>
            <a:off x="1451175" y="3459550"/>
            <a:ext cx="1878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17"/>
          <p:cNvSpPr txBox="1"/>
          <p:nvPr>
            <p:ph idx="3" type="subTitle"/>
          </p:nvPr>
        </p:nvSpPr>
        <p:spPr>
          <a:xfrm>
            <a:off x="6457825" y="2989750"/>
            <a:ext cx="18780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4" type="subTitle"/>
          </p:nvPr>
        </p:nvSpPr>
        <p:spPr>
          <a:xfrm>
            <a:off x="6457825" y="3459550"/>
            <a:ext cx="1878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17"/>
          <p:cNvSpPr txBox="1"/>
          <p:nvPr>
            <p:ph idx="5" type="subTitle"/>
          </p:nvPr>
        </p:nvSpPr>
        <p:spPr>
          <a:xfrm>
            <a:off x="3954500" y="2989750"/>
            <a:ext cx="18780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6" type="subTitle"/>
          </p:nvPr>
        </p:nvSpPr>
        <p:spPr>
          <a:xfrm>
            <a:off x="3954500" y="3459550"/>
            <a:ext cx="1878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17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2" name="Google Shape;232;p17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p17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4" name="Google Shape;234;p17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17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17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17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17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8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42" name="Google Shape;242;p18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8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1" type="subTitle"/>
          </p:nvPr>
        </p:nvSpPr>
        <p:spPr>
          <a:xfrm>
            <a:off x="1455550" y="3389725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2" type="subTitle"/>
          </p:nvPr>
        </p:nvSpPr>
        <p:spPr>
          <a:xfrm>
            <a:off x="1455550" y="3822625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3" type="subTitle"/>
          </p:nvPr>
        </p:nvSpPr>
        <p:spPr>
          <a:xfrm>
            <a:off x="1455550" y="1573850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18"/>
          <p:cNvSpPr txBox="1"/>
          <p:nvPr>
            <p:ph idx="4" type="subTitle"/>
          </p:nvPr>
        </p:nvSpPr>
        <p:spPr>
          <a:xfrm>
            <a:off x="1455550" y="2006750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5" type="subTitle"/>
          </p:nvPr>
        </p:nvSpPr>
        <p:spPr>
          <a:xfrm>
            <a:off x="3998750" y="3389725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18"/>
          <p:cNvSpPr txBox="1"/>
          <p:nvPr>
            <p:ph idx="6" type="subTitle"/>
          </p:nvPr>
        </p:nvSpPr>
        <p:spPr>
          <a:xfrm>
            <a:off x="3998750" y="3822625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18"/>
          <p:cNvSpPr txBox="1"/>
          <p:nvPr>
            <p:ph idx="7" type="subTitle"/>
          </p:nvPr>
        </p:nvSpPr>
        <p:spPr>
          <a:xfrm>
            <a:off x="3998750" y="1573850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8" type="subTitle"/>
          </p:nvPr>
        </p:nvSpPr>
        <p:spPr>
          <a:xfrm>
            <a:off x="3998750" y="2006750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18"/>
          <p:cNvSpPr txBox="1"/>
          <p:nvPr>
            <p:ph idx="9" type="subTitle"/>
          </p:nvPr>
        </p:nvSpPr>
        <p:spPr>
          <a:xfrm>
            <a:off x="6541950" y="3389725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18"/>
          <p:cNvSpPr txBox="1"/>
          <p:nvPr>
            <p:ph idx="13" type="subTitle"/>
          </p:nvPr>
        </p:nvSpPr>
        <p:spPr>
          <a:xfrm>
            <a:off x="6541950" y="3822625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18"/>
          <p:cNvSpPr txBox="1"/>
          <p:nvPr>
            <p:ph idx="14" type="subTitle"/>
          </p:nvPr>
        </p:nvSpPr>
        <p:spPr>
          <a:xfrm>
            <a:off x="6541950" y="1573850"/>
            <a:ext cx="1789500" cy="4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15" type="subTitle"/>
          </p:nvPr>
        </p:nvSpPr>
        <p:spPr>
          <a:xfrm>
            <a:off x="6541950" y="2006750"/>
            <a:ext cx="1789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18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" name="Google Shape;259;p18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0" name="Google Shape;260;p18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18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18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18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4" name="Google Shape;264;p18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5" name="Google Shape;265;p18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9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69" name="Google Shape;269;p19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9"/>
          <p:cNvSpPr txBox="1"/>
          <p:nvPr>
            <p:ph hasCustomPrompt="1" type="title"/>
          </p:nvPr>
        </p:nvSpPr>
        <p:spPr>
          <a:xfrm flipH="1">
            <a:off x="6033788" y="3367750"/>
            <a:ext cx="23046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3" name="Google Shape;273;p19"/>
          <p:cNvSpPr txBox="1"/>
          <p:nvPr>
            <p:ph idx="1" type="subTitle"/>
          </p:nvPr>
        </p:nvSpPr>
        <p:spPr>
          <a:xfrm flipH="1">
            <a:off x="6033763" y="3980350"/>
            <a:ext cx="23046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hasCustomPrompt="1" idx="2" type="title"/>
          </p:nvPr>
        </p:nvSpPr>
        <p:spPr>
          <a:xfrm flipH="1">
            <a:off x="4981863" y="1347325"/>
            <a:ext cx="23046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5" name="Google Shape;275;p19"/>
          <p:cNvSpPr txBox="1"/>
          <p:nvPr>
            <p:ph idx="3" type="subTitle"/>
          </p:nvPr>
        </p:nvSpPr>
        <p:spPr>
          <a:xfrm flipH="1">
            <a:off x="4981838" y="1959925"/>
            <a:ext cx="23046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hasCustomPrompt="1" idx="4" type="title"/>
          </p:nvPr>
        </p:nvSpPr>
        <p:spPr>
          <a:xfrm flipH="1">
            <a:off x="1953113" y="3415150"/>
            <a:ext cx="23046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7" name="Google Shape;277;p19"/>
          <p:cNvSpPr txBox="1"/>
          <p:nvPr>
            <p:ph idx="5" type="subTitle"/>
          </p:nvPr>
        </p:nvSpPr>
        <p:spPr>
          <a:xfrm flipH="1">
            <a:off x="1953088" y="4027750"/>
            <a:ext cx="23046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8" name="Google Shape;278;p19"/>
          <p:cNvSpPr txBox="1"/>
          <p:nvPr>
            <p:ph hasCustomPrompt="1" idx="6" type="title"/>
          </p:nvPr>
        </p:nvSpPr>
        <p:spPr>
          <a:xfrm flipH="1">
            <a:off x="1448588" y="1183950"/>
            <a:ext cx="23046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9" name="Google Shape;279;p19"/>
          <p:cNvSpPr txBox="1"/>
          <p:nvPr>
            <p:ph idx="7" type="subTitle"/>
          </p:nvPr>
        </p:nvSpPr>
        <p:spPr>
          <a:xfrm flipH="1">
            <a:off x="1448563" y="1796550"/>
            <a:ext cx="23046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19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19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19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19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19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19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19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19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91" name="Google Shape;291;p2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20"/>
          <p:cNvSpPr txBox="1"/>
          <p:nvPr>
            <p:ph idx="1" type="subTitle"/>
          </p:nvPr>
        </p:nvSpPr>
        <p:spPr>
          <a:xfrm flipH="1">
            <a:off x="1988400" y="2224225"/>
            <a:ext cx="2583600" cy="14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6" name="Google Shape;296;p20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7" name="Google Shape;297;p20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8" name="Google Shape;298;p20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20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0" name="Google Shape;300;p20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1" name="Google Shape;301;p20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20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20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411050" y="379256"/>
            <a:ext cx="6981000" cy="4385069"/>
            <a:chOff x="1411050" y="379256"/>
            <a:chExt cx="6981000" cy="4385069"/>
          </a:xfrm>
        </p:grpSpPr>
        <p:sp>
          <p:nvSpPr>
            <p:cNvPr id="19" name="Google Shape;19;p3"/>
            <p:cNvSpPr/>
            <p:nvPr/>
          </p:nvSpPr>
          <p:spPr>
            <a:xfrm flipH="1">
              <a:off x="5454429" y="379256"/>
              <a:ext cx="2489700" cy="1196400"/>
            </a:xfrm>
            <a:prstGeom prst="roundRect">
              <a:avLst>
                <a:gd fmla="val 0" name="adj"/>
              </a:avLst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flipH="1">
              <a:off x="1411050" y="829825"/>
              <a:ext cx="6981000" cy="39345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2570850" y="2366563"/>
            <a:ext cx="46614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3159975" y="3992000"/>
            <a:ext cx="34830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4244000" y="1256362"/>
            <a:ext cx="1299000" cy="106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" name="Google Shape;24;p3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3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26;p3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27;p3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28;p3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29;p3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31;p3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1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307" name="Google Shape;307;p21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21"/>
          <p:cNvSpPr txBox="1"/>
          <p:nvPr>
            <p:ph idx="1" type="subTitle"/>
          </p:nvPr>
        </p:nvSpPr>
        <p:spPr>
          <a:xfrm flipH="1">
            <a:off x="5159550" y="2224225"/>
            <a:ext cx="2583600" cy="144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21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3" name="Google Shape;313;p21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4" name="Google Shape;314;p21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5" name="Google Shape;315;p21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6" name="Google Shape;316;p21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7" name="Google Shape;317;p21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8" name="Google Shape;318;p21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9" name="Google Shape;319;p21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2"/>
          <p:cNvGrpSpPr/>
          <p:nvPr/>
        </p:nvGrpSpPr>
        <p:grpSpPr>
          <a:xfrm>
            <a:off x="1506650" y="540000"/>
            <a:ext cx="6773700" cy="4063500"/>
            <a:chOff x="1185100" y="540000"/>
            <a:chExt cx="6773700" cy="4063500"/>
          </a:xfrm>
        </p:grpSpPr>
        <p:sp>
          <p:nvSpPr>
            <p:cNvPr id="323" name="Google Shape;323;p22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2"/>
          <p:cNvSpPr txBox="1"/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7" name="Google Shape;327;p22"/>
          <p:cNvSpPr txBox="1"/>
          <p:nvPr>
            <p:ph idx="1" type="subTitle"/>
          </p:nvPr>
        </p:nvSpPr>
        <p:spPr>
          <a:xfrm>
            <a:off x="3306050" y="2456275"/>
            <a:ext cx="3174900" cy="31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8" name="Google Shape;328;p22"/>
          <p:cNvSpPr txBox="1"/>
          <p:nvPr>
            <p:ph idx="2" type="subTitle"/>
          </p:nvPr>
        </p:nvSpPr>
        <p:spPr>
          <a:xfrm>
            <a:off x="3688850" y="2769175"/>
            <a:ext cx="2409300" cy="82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9" name="Google Shape;329;p22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0" name="Google Shape;330;p22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" name="Google Shape;331;p22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2" name="Google Shape;332;p22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" name="Google Shape;333;p22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4" name="Google Shape;334;p22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" name="Google Shape;335;p22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6" name="Google Shape;336;p22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2661650" y="3650450"/>
            <a:ext cx="44637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43025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rgbClr val="043025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rgbClr val="043025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1">
  <p:cSld name="CUSTOM_6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4"/>
          <p:cNvGrpSpPr/>
          <p:nvPr/>
        </p:nvGrpSpPr>
        <p:grpSpPr>
          <a:xfrm>
            <a:off x="353303" y="315594"/>
            <a:ext cx="8423491" cy="4512268"/>
            <a:chOff x="931900" y="379200"/>
            <a:chExt cx="7939200" cy="4385100"/>
          </a:xfrm>
        </p:grpSpPr>
        <p:sp>
          <p:nvSpPr>
            <p:cNvPr id="343" name="Google Shape;343;p24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 Black"/>
              <a:buNone/>
              <a:defRPr sz="23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1 1">
  <p:cSld name="CUSTOM_6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"/>
          <p:cNvGrpSpPr/>
          <p:nvPr/>
        </p:nvGrpSpPr>
        <p:grpSpPr>
          <a:xfrm>
            <a:off x="353303" y="315594"/>
            <a:ext cx="8423491" cy="4512268"/>
            <a:chOff x="931900" y="379200"/>
            <a:chExt cx="7939200" cy="4385100"/>
          </a:xfrm>
        </p:grpSpPr>
        <p:sp>
          <p:nvSpPr>
            <p:cNvPr id="350" name="Google Shape;350;p2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rgbClr val="6D9EEB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rgbClr val="6D9EEB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5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 Black"/>
              <a:buNone/>
              <a:defRPr sz="23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7_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6"/>
          <p:cNvGrpSpPr/>
          <p:nvPr/>
        </p:nvGrpSpPr>
        <p:grpSpPr>
          <a:xfrm>
            <a:off x="1506650" y="540000"/>
            <a:ext cx="6773700" cy="4063500"/>
            <a:chOff x="1185100" y="540000"/>
            <a:chExt cx="6773700" cy="4063500"/>
          </a:xfrm>
        </p:grpSpPr>
        <p:sp>
          <p:nvSpPr>
            <p:cNvPr id="357" name="Google Shape;357;p26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rgbClr val="FF6B6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rgbClr val="FF6B65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6"/>
          <p:cNvSpPr txBox="1"/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3306050" y="2456275"/>
            <a:ext cx="3174900" cy="122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2" name="Google Shape;362;p26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3" name="Google Shape;363;p26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4" name="Google Shape;364;p26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5" name="Google Shape;365;p26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6" name="Google Shape;366;p26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7" name="Google Shape;367;p26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8" name="Google Shape;368;p26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FF6B6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9" name="Google Shape;369;p26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FF6B6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{desafío} latam_ template">
  <p:cSld name="CUSTOM_7_2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7"/>
          <p:cNvGrpSpPr/>
          <p:nvPr/>
        </p:nvGrpSpPr>
        <p:grpSpPr>
          <a:xfrm>
            <a:off x="1506650" y="540000"/>
            <a:ext cx="6773700" cy="4063500"/>
            <a:chOff x="1185100" y="540000"/>
            <a:chExt cx="6773700" cy="4063500"/>
          </a:xfrm>
        </p:grpSpPr>
        <p:sp>
          <p:nvSpPr>
            <p:cNvPr id="373" name="Google Shape;373;p27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rgbClr val="6D9EEB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rgbClr val="6D9EEB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7"/>
          <p:cNvSpPr txBox="1"/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7" name="Google Shape;377;p27"/>
          <p:cNvSpPr txBox="1"/>
          <p:nvPr>
            <p:ph idx="1" type="subTitle"/>
          </p:nvPr>
        </p:nvSpPr>
        <p:spPr>
          <a:xfrm>
            <a:off x="3306050" y="2456275"/>
            <a:ext cx="3174900" cy="112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8" name="Google Shape;378;p27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9" name="Google Shape;379;p27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p27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27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2" name="Google Shape;382;p27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3" name="Google Shape;383;p27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4" name="Google Shape;384;p27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6D9EEB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5" name="Google Shape;385;p27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6D9EEB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35" name="Google Shape;35;p4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4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42;p4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" name="Google Shape;43;p4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4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45;p4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46;p4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47;p4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51" name="Google Shape;51;p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751850" y="2885875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1751850" y="3355675"/>
            <a:ext cx="25185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5271088" y="2885875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5271095" y="3355675"/>
            <a:ext cx="25185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5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0;p5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" name="Google Shape;61;p5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" name="Google Shape;62;p5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5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5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" name="Google Shape;65;p5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" name="Google Shape;66;p5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70" name="Google Shape;70;p6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6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6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" name="Google Shape;75;p6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6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" name="Google Shape;77;p6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78;p6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" name="Google Shape;79;p6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85" name="Google Shape;85;p7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7"/>
          <p:cNvSpPr txBox="1"/>
          <p:nvPr>
            <p:ph type="title"/>
          </p:nvPr>
        </p:nvSpPr>
        <p:spPr>
          <a:xfrm>
            <a:off x="1406400" y="1667375"/>
            <a:ext cx="2929200" cy="17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7"/>
          <p:cNvSpPr txBox="1"/>
          <p:nvPr>
            <p:ph idx="1" type="subTitle"/>
          </p:nvPr>
        </p:nvSpPr>
        <p:spPr>
          <a:xfrm>
            <a:off x="1406400" y="3397775"/>
            <a:ext cx="2929200" cy="112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7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7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95;p7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" name="Google Shape;96;p7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" name="Google Shape;97;p7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8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01" name="Google Shape;101;p8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8"/>
          <p:cNvSpPr txBox="1"/>
          <p:nvPr>
            <p:ph type="title"/>
          </p:nvPr>
        </p:nvSpPr>
        <p:spPr>
          <a:xfrm>
            <a:off x="2606000" y="1050675"/>
            <a:ext cx="4575000" cy="182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3283988" y="3833075"/>
            <a:ext cx="3219000" cy="8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p8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8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8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8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8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p8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8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9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17" name="Google Shape;117;p9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rgbClr val="B6D7A8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9"/>
          <p:cNvSpPr txBox="1"/>
          <p:nvPr>
            <p:ph type="title"/>
          </p:nvPr>
        </p:nvSpPr>
        <p:spPr>
          <a:xfrm>
            <a:off x="2936200" y="1781550"/>
            <a:ext cx="393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1" name="Google Shape;121;p9"/>
          <p:cNvSpPr txBox="1"/>
          <p:nvPr>
            <p:ph idx="1" type="subTitle"/>
          </p:nvPr>
        </p:nvSpPr>
        <p:spPr>
          <a:xfrm>
            <a:off x="2936225" y="2623350"/>
            <a:ext cx="3930600" cy="119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2" name="Google Shape;122;p9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23;p9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9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25;p9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26;p9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27;p9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rgbClr val="C2C2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128;p9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9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33" name="Google Shape;133;p1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0"/>
          <p:cNvSpPr txBox="1"/>
          <p:nvPr>
            <p:ph type="title"/>
          </p:nvPr>
        </p:nvSpPr>
        <p:spPr>
          <a:xfrm>
            <a:off x="2291300" y="3388475"/>
            <a:ext cx="5204400" cy="11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7" name="Google Shape;137;p10">
            <a:hlinkClick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10">
            <a:hlinkClick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" name="Google Shape;139;p10">
            <a:hlinkClick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10">
            <a:hlinkClick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" name="Google Shape;141;p10">
            <a:hlinkClick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1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" name="Google Shape;142;p10">
            <a:hlinkClick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" name="Google Shape;143;p10">
            <a:hlinkClick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4" name="Google Shape;144;p10">
            <a:hlinkClick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 Black"/>
              <a:buNone/>
              <a:defRPr sz="30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slide" Target="/ppt/slides/slide10.xml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" TargetMode="External"/><Relationship Id="rId4" Type="http://schemas.openxmlformats.org/officeDocument/2006/relationships/image" Target="../media/image4.png"/><Relationship Id="rId5" Type="http://schemas.openxmlformats.org/officeDocument/2006/relationships/slide" Target="/ppt/slides/slide11.xml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slide" Target="/ppt/slides/slide16.xml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hyperlink" Target="https://codesandbox.io/s/javascript-static-1qxh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hyperlink" Target="https://codesandbox.io/s/javascript-script-position-6js85?file=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hyperlink" Target="https://getbootstrap.com/docs/5.0/getting-started/introduction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w3schools.com/cssref/sel_id.asp" TargetMode="External"/><Relationship Id="rId4" Type="http://schemas.openxmlformats.org/officeDocument/2006/relationships/hyperlink" Target="https://www.w3schools.com/cssref/sel_id.asp" TargetMode="External"/><Relationship Id="rId9" Type="http://schemas.openxmlformats.org/officeDocument/2006/relationships/hyperlink" Target="https://www.w3schools.com/cssref/sel_element.asp" TargetMode="External"/><Relationship Id="rId5" Type="http://schemas.openxmlformats.org/officeDocument/2006/relationships/hyperlink" Target="https://www.w3schools.com/cssref/sel_class.asp" TargetMode="External"/><Relationship Id="rId6" Type="http://schemas.openxmlformats.org/officeDocument/2006/relationships/hyperlink" Target="https://www.w3schools.com/cssref/sel_class.asp" TargetMode="External"/><Relationship Id="rId7" Type="http://schemas.openxmlformats.org/officeDocument/2006/relationships/hyperlink" Target="https://www.w3schools.com/cssref/sel_element_class.asp" TargetMode="External"/><Relationship Id="rId8" Type="http://schemas.openxmlformats.org/officeDocument/2006/relationships/hyperlink" Target="https://www.w3schools.com/cssref/sel_all.asp" TargetMode="External"/><Relationship Id="rId10" Type="http://schemas.openxmlformats.org/officeDocument/2006/relationships/hyperlink" Target="https://www.w3schools.com/cssref/sel_element_comma.as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slide" Target="/ppt/slides/slide27.xml"/><Relationship Id="rId9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hyperlink" Target="https://codesandbox.io/s/javascript-bootstrap-4e7ol?file=/index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NmaHJxanMcA" TargetMode="External"/><Relationship Id="rId4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hyperlink" Target="https://codesandbox.io/s/javascript-variables-basic-udfch?file=/assets/js/script.j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2.png"/><Relationship Id="rId8" Type="http://schemas.openxmlformats.org/officeDocument/2006/relationships/hyperlink" Target="http://www.codewordjs.com/javascript-reserved-word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9.png"/><Relationship Id="rId8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hyperlink" Target="https://in.pinterest.com/pin/186266134566837511/?autologin=true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hyperlink" Target="https://thefwa.com/profiles/legwork-studio" TargetMode="External"/><Relationship Id="rId8" Type="http://schemas.openxmlformats.org/officeDocument/2006/relationships/hyperlink" Target="https://www.promoflex.com/e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b="465" l="0" r="0" t="465"/>
          <a:stretch/>
        </p:blipFill>
        <p:spPr>
          <a:xfrm>
            <a:off x="7599675" y="656275"/>
            <a:ext cx="230150" cy="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>
            <p:ph type="ctrTitle"/>
          </p:nvPr>
        </p:nvSpPr>
        <p:spPr>
          <a:xfrm>
            <a:off x="1890250" y="1622100"/>
            <a:ext cx="5845800" cy="104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JavaScript</a:t>
            </a:r>
            <a:r>
              <a:rPr i="1" lang="es" sz="4700">
                <a:solidFill>
                  <a:schemeClr val="accent2"/>
                </a:solidFill>
              </a:rPr>
              <a:t> _</a:t>
            </a:r>
            <a:endParaRPr i="1" sz="4700">
              <a:solidFill>
                <a:schemeClr val="accent2"/>
              </a:solidFill>
            </a:endParaRPr>
          </a:p>
        </p:txBody>
      </p:sp>
      <p:sp>
        <p:nvSpPr>
          <p:cNvPr id="392" name="Google Shape;392;p28"/>
          <p:cNvSpPr txBox="1"/>
          <p:nvPr>
            <p:ph idx="1" type="subTitle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Angeri Martinez</a:t>
            </a:r>
            <a:endParaRPr/>
          </a:p>
        </p:txBody>
      </p:sp>
      <p:sp>
        <p:nvSpPr>
          <p:cNvPr id="393" name="Google Shape;393;p28">
            <a:hlinkClick/>
          </p:cNvPr>
          <p:cNvSpPr/>
          <p:nvPr/>
        </p:nvSpPr>
        <p:spPr>
          <a:xfrm>
            <a:off x="3702200" y="3771475"/>
            <a:ext cx="1739700" cy="4569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ENTER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1829975" y="1622100"/>
            <a:ext cx="2342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924" y="1654262"/>
            <a:ext cx="2389925" cy="134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ctrTitle"/>
          </p:nvPr>
        </p:nvSpPr>
        <p:spPr>
          <a:xfrm>
            <a:off x="1984400" y="1272025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400">
                <a:highlight>
                  <a:srgbClr val="FF6B65"/>
                </a:highlight>
              </a:rPr>
              <a:t>#</a:t>
            </a:r>
            <a:r>
              <a:rPr i="1" lang="es" sz="3400">
                <a:highlight>
                  <a:srgbClr val="FF6B65"/>
                </a:highlight>
              </a:rPr>
              <a:t>Prueba</a:t>
            </a:r>
            <a:r>
              <a:rPr i="1" lang="es" sz="3400">
                <a:highlight>
                  <a:srgbClr val="FF6B65"/>
                </a:highlight>
              </a:rPr>
              <a:t>!</a:t>
            </a:r>
            <a:endParaRPr i="1" sz="4600">
              <a:highlight>
                <a:srgbClr val="FF6B65"/>
              </a:highlight>
            </a:endParaRPr>
          </a:p>
        </p:txBody>
      </p:sp>
      <p:sp>
        <p:nvSpPr>
          <p:cNvPr id="490" name="Google Shape;490;p37"/>
          <p:cNvSpPr txBox="1"/>
          <p:nvPr>
            <p:ph idx="1" type="subTitle"/>
          </p:nvPr>
        </p:nvSpPr>
        <p:spPr>
          <a:xfrm>
            <a:off x="2625275" y="2679350"/>
            <a:ext cx="4725000" cy="107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500"/>
              <a:t>    Veamos la manera más simple con un hola mundo:</a:t>
            </a:r>
            <a:endParaRPr i="1" sz="2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2500"/>
              <a:t>Un nuevo tab con la consola del inspector </a:t>
            </a:r>
            <a:endParaRPr b="1" sz="2500"/>
          </a:p>
        </p:txBody>
      </p:sp>
      <p:pic>
        <p:nvPicPr>
          <p:cNvPr id="491" name="Google Shape;491;p3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7913825" y="645775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7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>
            <a:hlinkClick action="ppaction://hlinkshowjump?jump=previous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>
            <a:hlinkClick action="ppaction://hlinkshowjump?jump=next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7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7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7" name="Google Shape;497;p37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8" name="Google Shape;498;p37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9" name="Google Shape;499;p37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8"/>
          <p:cNvSpPr txBox="1"/>
          <p:nvPr>
            <p:ph type="ctrTitle"/>
          </p:nvPr>
        </p:nvSpPr>
        <p:spPr>
          <a:xfrm>
            <a:off x="3244750" y="406675"/>
            <a:ext cx="31596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500"/>
              <a:t>#</a:t>
            </a:r>
            <a:r>
              <a:rPr i="1" lang="es" sz="2500"/>
              <a:t>Ejemplo!</a:t>
            </a:r>
            <a:endParaRPr i="1" sz="3700"/>
          </a:p>
        </p:txBody>
      </p:sp>
      <p:sp>
        <p:nvSpPr>
          <p:cNvPr id="505" name="Google Shape;505;p38"/>
          <p:cNvSpPr txBox="1"/>
          <p:nvPr>
            <p:ph idx="1" type="subTitle"/>
          </p:nvPr>
        </p:nvSpPr>
        <p:spPr>
          <a:xfrm>
            <a:off x="2765500" y="1303075"/>
            <a:ext cx="4336500" cy="20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500"/>
              <a:t>Veamos las capacidades de JavaScript</a:t>
            </a:r>
            <a:endParaRPr b="1" i="1" sz="15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/>
              <a:t>Vamos a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https://github.com</a:t>
            </a:r>
            <a:r>
              <a:rPr lang="es" sz="1500"/>
              <a:t>, el JavaScript que escribe en su consola se ejecuta en la página real que está cargada y existente.</a:t>
            </a:r>
            <a:endParaRPr sz="15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500"/>
              <a:t>Por ejemplo, puede escribir lo siguiente para obtener todos los párrafos de la página de Github en la que se encuentra actualmente. 👇</a:t>
            </a:r>
            <a:endParaRPr sz="1500"/>
          </a:p>
        </p:txBody>
      </p:sp>
      <p:pic>
        <p:nvPicPr>
          <p:cNvPr id="506" name="Google Shape;506;p3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7913825" y="645775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8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8">
            <a:hlinkClick action="ppaction://hlinkshowjump?jump=previousslide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>
            <a:hlinkClick action="ppaction://hlinkshowjump?jump=nextslide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>
            <a:hlinkClick/>
          </p:cNvPr>
          <p:cNvPicPr preferRelativeResize="0"/>
          <p:nvPr/>
        </p:nvPicPr>
        <p:blipFill rotWithShape="1">
          <a:blip r:embed="rId8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2" name="Google Shape;512;p38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3" name="Google Shape;513;p38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p38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3358750" y="3379375"/>
            <a:ext cx="3000000" cy="41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E1EFFF"/>
                </a:solidFill>
                <a:highlight>
                  <a:schemeClr val="dk2"/>
                </a:highlight>
              </a:rPr>
              <a:t>document.</a:t>
            </a:r>
            <a:r>
              <a:rPr lang="es" sz="1500">
                <a:solidFill>
                  <a:srgbClr val="FFC600"/>
                </a:solidFill>
                <a:highlight>
                  <a:schemeClr val="dk2"/>
                </a:highlight>
              </a:rPr>
              <a:t>querySelectorAll</a:t>
            </a:r>
            <a:r>
              <a:rPr lang="es" sz="1500">
                <a:solidFill>
                  <a:srgbClr val="E1EFFF"/>
                </a:solidFill>
                <a:highlight>
                  <a:schemeClr val="dk2"/>
                </a:highlight>
              </a:rPr>
              <a:t>(</a:t>
            </a:r>
            <a:r>
              <a:rPr lang="es" sz="1500">
                <a:solidFill>
                  <a:srgbClr val="92FC79"/>
                </a:solidFill>
                <a:highlight>
                  <a:schemeClr val="dk2"/>
                </a:highlight>
              </a:rPr>
              <a:t>"</a:t>
            </a:r>
            <a:r>
              <a:rPr lang="es" sz="1500">
                <a:solidFill>
                  <a:srgbClr val="A5FF90"/>
                </a:solidFill>
                <a:highlight>
                  <a:schemeClr val="dk2"/>
                </a:highlight>
              </a:rPr>
              <a:t>p</a:t>
            </a:r>
            <a:r>
              <a:rPr lang="es" sz="1500">
                <a:solidFill>
                  <a:srgbClr val="92FC79"/>
                </a:solidFill>
                <a:highlight>
                  <a:schemeClr val="dk2"/>
                </a:highlight>
              </a:rPr>
              <a:t>"</a:t>
            </a:r>
            <a:r>
              <a:rPr lang="es" sz="1500">
                <a:solidFill>
                  <a:srgbClr val="E1EFFF"/>
                </a:solidFill>
                <a:highlight>
                  <a:schemeClr val="dk2"/>
                </a:highlight>
              </a:rPr>
              <a:t>);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5116650" y="4023600"/>
            <a:ext cx="28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… No se preocupen. Se los explico luego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7742525" y="3992700"/>
            <a:ext cx="4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500">
                <a:solidFill>
                  <a:srgbClr val="E8E7E3"/>
                </a:solidFill>
              </a:rPr>
              <a:t>😂</a:t>
            </a:r>
            <a:endParaRPr sz="1500">
              <a:solidFill>
                <a:srgbClr val="E8E7E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relación de JS y el Explorador</a:t>
            </a:r>
            <a:endParaRPr/>
          </a:p>
        </p:txBody>
      </p:sp>
      <p:pic>
        <p:nvPicPr>
          <p:cNvPr id="523" name="Google Shape;523;p3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9" name="Google Shape;529;p39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0" name="Google Shape;530;p39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1" name="Google Shape;531;p39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1692179" y="1110700"/>
            <a:ext cx="641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Tajawal"/>
                <a:ea typeface="Tajawal"/>
                <a:cs typeface="Tajawal"/>
                <a:sym typeface="Tajawal"/>
              </a:rPr>
              <a:t>Inspector de Elementos</a:t>
            </a:r>
            <a:endParaRPr b="1"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En la pestaña console, podremos ejecutar código JavaScript. Por ejemplo, al ejecutar el código: 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Se mostrará lo siguiente: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2945475" y="2061875"/>
            <a:ext cx="3974100" cy="431100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alert(</a:t>
            </a:r>
            <a:r>
              <a:rPr lang="es" sz="1600">
                <a:solidFill>
                  <a:srgbClr val="FF6B65"/>
                </a:solidFill>
                <a:latin typeface="Tajawal"/>
                <a:ea typeface="Tajawal"/>
                <a:cs typeface="Tajawal"/>
                <a:sym typeface="Tajawal"/>
              </a:rPr>
              <a:t>“Esta prueba es desde la consola”</a:t>
            </a: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);</a:t>
            </a:r>
            <a:endParaRPr/>
          </a:p>
        </p:txBody>
      </p:sp>
      <p:pic>
        <p:nvPicPr>
          <p:cNvPr id="534" name="Google Shape;53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225" y="3303298"/>
            <a:ext cx="7564993" cy="11512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40000" dist="762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Correr con &lt;script&gt; en una página</a:t>
            </a:r>
            <a:endParaRPr sz="2600"/>
          </a:p>
        </p:txBody>
      </p:sp>
      <p:pic>
        <p:nvPicPr>
          <p:cNvPr id="540" name="Google Shape;540;p4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0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0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6" name="Google Shape;546;p40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p40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p40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9" name="Google Shape;549;p40"/>
          <p:cNvSpPr txBox="1"/>
          <p:nvPr/>
        </p:nvSpPr>
        <p:spPr>
          <a:xfrm>
            <a:off x="1114050" y="1489650"/>
            <a:ext cx="39306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Tajawal"/>
                <a:ea typeface="Tajawal"/>
                <a:cs typeface="Tajawal"/>
                <a:sym typeface="Tajawal"/>
              </a:rPr>
              <a:t>Desde el mismo archivo HTML</a:t>
            </a:r>
            <a:endParaRPr b="1"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Para hacer esto, una de las opciones que tenemos es incluir el código en una etiqueta:</a:t>
            </a:r>
            <a:endParaRPr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 </a:t>
            </a:r>
            <a:endParaRPr sz="1500"/>
          </a:p>
        </p:txBody>
      </p:sp>
      <p:sp>
        <p:nvSpPr>
          <p:cNvPr id="550" name="Google Shape;550;p40"/>
          <p:cNvSpPr txBox="1"/>
          <p:nvPr/>
        </p:nvSpPr>
        <p:spPr>
          <a:xfrm>
            <a:off x="1148735" y="2574721"/>
            <a:ext cx="3861300" cy="415500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&lt;script&gt; ... &lt;/ script&gt;</a:t>
            </a:r>
            <a:endParaRPr sz="1300"/>
          </a:p>
        </p:txBody>
      </p:sp>
      <p:sp>
        <p:nvSpPr>
          <p:cNvPr id="551" name="Google Shape;551;p40"/>
          <p:cNvSpPr txBox="1"/>
          <p:nvPr/>
        </p:nvSpPr>
        <p:spPr>
          <a:xfrm>
            <a:off x="1183421" y="3007342"/>
            <a:ext cx="393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Esta podemos colocarla tanto dentro de la etiqueta </a:t>
            </a:r>
            <a:r>
              <a:rPr b="1" lang="es" sz="1500">
                <a:highlight>
                  <a:srgbClr val="F3F3F3"/>
                </a:highlight>
                <a:latin typeface="Tajawal"/>
                <a:ea typeface="Tajawal"/>
                <a:cs typeface="Tajawal"/>
                <a:sym typeface="Tajawal"/>
              </a:rPr>
              <a:t>&lt;head&gt;</a:t>
            </a: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 como de la etiqueta</a:t>
            </a:r>
            <a:r>
              <a:rPr b="1" lang="es" sz="1500">
                <a:highlight>
                  <a:srgbClr val="F3F3F3"/>
                </a:highlight>
                <a:latin typeface="Tajawal"/>
                <a:ea typeface="Tajawal"/>
                <a:cs typeface="Tajawal"/>
                <a:sym typeface="Tajawal"/>
              </a:rPr>
              <a:t> &lt;body&gt;</a:t>
            </a:r>
            <a:r>
              <a:rPr lang="es" sz="1500">
                <a:highlight>
                  <a:srgbClr val="F3F3F3"/>
                </a:highlight>
                <a:latin typeface="Tajawal"/>
                <a:ea typeface="Tajawal"/>
                <a:cs typeface="Tajawal"/>
                <a:sym typeface="Tajawal"/>
              </a:rPr>
              <a:t>.</a:t>
            </a:r>
            <a:endParaRPr sz="1500">
              <a:highlight>
                <a:srgbClr val="F3F3F3"/>
              </a:highlight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52" name="Google Shape;55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625" y="1497850"/>
            <a:ext cx="3518300" cy="21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Correr con &lt;script&gt; en una página</a:t>
            </a:r>
            <a:endParaRPr sz="2600"/>
          </a:p>
        </p:txBody>
      </p:sp>
      <p:pic>
        <p:nvPicPr>
          <p:cNvPr id="558" name="Google Shape;558;p4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1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1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4" name="Google Shape;564;p41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5" name="Google Shape;565;p41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6" name="Google Shape;566;p41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>
            <a:off x="1221350" y="1181550"/>
            <a:ext cx="72252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Tajawal"/>
                <a:ea typeface="Tajawal"/>
                <a:cs typeface="Tajawal"/>
                <a:sym typeface="Tajawal"/>
              </a:rPr>
              <a:t>Desde un archivo .js</a:t>
            </a:r>
            <a:endParaRPr b="1"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Podemos escribir JavaScript en un archivo externo al HTML. Para vincularlo a la etiqueta </a:t>
            </a:r>
            <a:endParaRPr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highlight>
                  <a:srgbClr val="F3F3F3"/>
                </a:highlight>
                <a:latin typeface="Tajawal"/>
                <a:ea typeface="Tajawal"/>
                <a:cs typeface="Tajawal"/>
                <a:sym typeface="Tajawal"/>
              </a:rPr>
              <a:t>&lt;script&gt;</a:t>
            </a: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 le debemos añadir el atributo src con valor de la ruta del archivo.</a:t>
            </a:r>
            <a:endParaRPr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 </a:t>
            </a:r>
            <a:endParaRPr sz="1500"/>
          </a:p>
        </p:txBody>
      </p:sp>
      <p:sp>
        <p:nvSpPr>
          <p:cNvPr id="568" name="Google Shape;568;p41"/>
          <p:cNvSpPr txBox="1"/>
          <p:nvPr/>
        </p:nvSpPr>
        <p:spPr>
          <a:xfrm>
            <a:off x="2689100" y="2226175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.html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69" name="Google Shape;56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2075" y="2648850"/>
            <a:ext cx="3412502" cy="1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1450" y="2648850"/>
            <a:ext cx="3114176" cy="17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1"/>
          <p:cNvSpPr txBox="1"/>
          <p:nvPr/>
        </p:nvSpPr>
        <p:spPr>
          <a:xfrm>
            <a:off x="6266588" y="2226175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.js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2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Console Log</a:t>
            </a:r>
            <a:endParaRPr sz="2600"/>
          </a:p>
        </p:txBody>
      </p:sp>
      <p:pic>
        <p:nvPicPr>
          <p:cNvPr id="577" name="Google Shape;577;p4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2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3" name="Google Shape;583;p42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4" name="Google Shape;584;p42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5" name="Google Shape;585;p42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1339725" y="1926638"/>
            <a:ext cx="381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Tajawal"/>
                <a:ea typeface="Tajawal"/>
                <a:cs typeface="Tajawal"/>
                <a:sym typeface="Tajawal"/>
              </a:rPr>
              <a:t>Me muestra el siguiente mensaje:</a:t>
            </a:r>
            <a:endParaRPr sz="1500"/>
          </a:p>
        </p:txBody>
      </p:sp>
      <p:sp>
        <p:nvSpPr>
          <p:cNvPr id="587" name="Google Shape;587;p42"/>
          <p:cNvSpPr txBox="1"/>
          <p:nvPr/>
        </p:nvSpPr>
        <p:spPr>
          <a:xfrm>
            <a:off x="2284950" y="1381738"/>
            <a:ext cx="5275200" cy="431100"/>
          </a:xfrm>
          <a:prstGeom prst="rect">
            <a:avLst/>
          </a:prstGeom>
          <a:solidFill>
            <a:srgbClr val="E3E7E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console.log(</a:t>
            </a:r>
            <a:r>
              <a:rPr lang="es" sz="1600">
                <a:solidFill>
                  <a:srgbClr val="FF6B65"/>
                </a:solidFill>
                <a:latin typeface="Tajawal"/>
                <a:ea typeface="Tajawal"/>
                <a:cs typeface="Tajawal"/>
                <a:sym typeface="Tajawal"/>
              </a:rPr>
              <a:t>“Estamos probando mensajes en la consola”</a:t>
            </a: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);</a:t>
            </a:r>
            <a:endParaRPr/>
          </a:p>
        </p:txBody>
      </p:sp>
      <p:pic>
        <p:nvPicPr>
          <p:cNvPr id="588" name="Google Shape;588;p42"/>
          <p:cNvPicPr preferRelativeResize="0"/>
          <p:nvPr/>
        </p:nvPicPr>
        <p:blipFill rotWithShape="1">
          <a:blip r:embed="rId7">
            <a:alphaModFix/>
          </a:blip>
          <a:srcRect b="0" l="1039" r="0" t="0"/>
          <a:stretch/>
        </p:blipFill>
        <p:spPr>
          <a:xfrm>
            <a:off x="2675975" y="2455925"/>
            <a:ext cx="4540700" cy="18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 txBox="1"/>
          <p:nvPr>
            <p:ph type="ctrTitle"/>
          </p:nvPr>
        </p:nvSpPr>
        <p:spPr>
          <a:xfrm>
            <a:off x="1984400" y="1272025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800">
                <a:highlight>
                  <a:srgbClr val="FF6B65"/>
                </a:highlight>
              </a:rPr>
              <a:t>#</a:t>
            </a:r>
            <a:r>
              <a:rPr i="1" lang="es" sz="2800">
                <a:highlight>
                  <a:srgbClr val="FF6B65"/>
                </a:highlight>
              </a:rPr>
              <a:t>Ejercicio Guiado!</a:t>
            </a:r>
            <a:endParaRPr i="1" sz="4000">
              <a:highlight>
                <a:srgbClr val="FF6B65"/>
              </a:highlight>
            </a:endParaRPr>
          </a:p>
        </p:txBody>
      </p:sp>
      <p:sp>
        <p:nvSpPr>
          <p:cNvPr id="594" name="Google Shape;594;p43"/>
          <p:cNvSpPr txBox="1"/>
          <p:nvPr>
            <p:ph idx="1" type="subTitle"/>
          </p:nvPr>
        </p:nvSpPr>
        <p:spPr>
          <a:xfrm>
            <a:off x="2544800" y="2294625"/>
            <a:ext cx="4725000" cy="158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primero que haremos será crear un proyecto nuevo, donde realizaremos las pruebas pertinentes para conocer el lenguaje de JavaScript, paso a paso. Como ya lo hemos hecho durante el módulo crearemos un directorio de carpetas, con sus archivos ordenados y clasificados.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4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7913825" y="645775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>
            <a:hlinkClick action="ppaction://hlinkshowjump?jump=previous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>
            <a:hlinkClick action="ppaction://hlinkshowjump?jump=next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3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3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p43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2" name="Google Shape;602;p43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3" name="Google Shape;603;p43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2651900" y="3832850"/>
            <a:ext cx="4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CodeSandBox: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8"/>
              </a:rPr>
              <a:t>javascript-static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¡IMPORTANTE!</a:t>
            </a:r>
            <a:endParaRPr sz="2600"/>
          </a:p>
        </p:txBody>
      </p:sp>
      <p:pic>
        <p:nvPicPr>
          <p:cNvPr id="610" name="Google Shape;610;p4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4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4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4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p44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7" name="Google Shape;617;p44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8" name="Google Shape;618;p44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1223675" y="1666475"/>
            <a:ext cx="731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El tag </a:t>
            </a:r>
            <a:r>
              <a:rPr lang="es" sz="16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&lt;script&gt;</a:t>
            </a: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 debe ir al final del body.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¿Por qué?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Los elementos de DOM del body todavía no existen.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2830600" y="3481400"/>
            <a:ext cx="443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Veámoslo en el siguiente </a:t>
            </a:r>
            <a:r>
              <a:rPr b="1" lang="es">
                <a:latin typeface="Tajawal"/>
                <a:ea typeface="Tajawal"/>
                <a:cs typeface="Tajawal"/>
                <a:sym typeface="Tajawal"/>
              </a:rPr>
              <a:t>CodeSandBox 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cambiando el Script de posición: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7"/>
              </a:rPr>
              <a:t>javascript-script-position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CARACTERÍSTICAS GENERALES DE JAVASCRIPT</a:t>
            </a:r>
            <a:endParaRPr sz="2100"/>
          </a:p>
        </p:txBody>
      </p:sp>
      <p:sp>
        <p:nvSpPr>
          <p:cNvPr id="626" name="Google Shape;626;p45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050" y="1366825"/>
            <a:ext cx="73533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 Y JAVA</a:t>
            </a:r>
            <a:endParaRPr/>
          </a:p>
        </p:txBody>
      </p:sp>
      <p:sp>
        <p:nvSpPr>
          <p:cNvPr id="633" name="Google Shape;633;p46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75" y="1069772"/>
            <a:ext cx="5540050" cy="36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 la Sesión de Hoy - Competencias</a:t>
            </a:r>
            <a:endParaRPr/>
          </a:p>
        </p:txBody>
      </p:sp>
      <p:pic>
        <p:nvPicPr>
          <p:cNvPr id="401" name="Google Shape;401;p2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348600" y="490800"/>
            <a:ext cx="265550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1530975" y="1491600"/>
            <a:ext cx="59982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Implementar scripts locales y externos en un documento HTML, para integrar JavaScript a un proyecto web.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Emplear declaraciones, valores, expresiones y operadores, de acuerdo a la sintaxis de JavaScript.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Utilizar correctamente las variables y tipos de datos de JavaScript, para realizar operaciones de asignación, aritméticas y de comparación.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433575" y="4253500"/>
            <a:ext cx="2342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 txBox="1"/>
          <p:nvPr>
            <p:ph type="title"/>
          </p:nvPr>
        </p:nvSpPr>
        <p:spPr>
          <a:xfrm>
            <a:off x="2537225" y="1398088"/>
            <a:ext cx="46614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</a:t>
            </a:r>
            <a:endParaRPr/>
          </a:p>
        </p:txBody>
      </p:sp>
      <p:sp>
        <p:nvSpPr>
          <p:cNvPr id="640" name="Google Shape;640;p47"/>
          <p:cNvSpPr txBox="1"/>
          <p:nvPr>
            <p:ph idx="1" type="subTitle"/>
          </p:nvPr>
        </p:nvSpPr>
        <p:spPr>
          <a:xfrm>
            <a:off x="3079375" y="2549900"/>
            <a:ext cx="34830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Recordemos y profundicemos en el Document Object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Muy importante para JavaScript</a:t>
            </a:r>
            <a:endParaRPr sz="1600"/>
          </a:p>
        </p:txBody>
      </p:sp>
      <p:pic>
        <p:nvPicPr>
          <p:cNvPr id="641" name="Google Shape;641;p4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7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7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7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7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47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p47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47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p47"/>
          <p:cNvSpPr txBox="1"/>
          <p:nvPr/>
        </p:nvSpPr>
        <p:spPr>
          <a:xfrm>
            <a:off x="4592275" y="3724925"/>
            <a:ext cx="45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600">
                <a:solidFill>
                  <a:srgbClr val="E8E7E3"/>
                </a:solidFill>
              </a:rPr>
              <a:t>👆</a:t>
            </a:r>
            <a:endParaRPr sz="2600">
              <a:solidFill>
                <a:srgbClr val="E8E7E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¿Qué es el DOM?</a:t>
            </a:r>
            <a:endParaRPr sz="2600"/>
          </a:p>
        </p:txBody>
      </p:sp>
      <p:pic>
        <p:nvPicPr>
          <p:cNvPr id="655" name="Google Shape;655;p4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8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8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8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48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48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48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1721250" y="1683750"/>
            <a:ext cx="639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Cuando escribe HTML y lo ve en el navegador, el navegador convierte su HTML en algo que se llama </a:t>
            </a:r>
            <a:r>
              <a:rPr b="1" lang="es" sz="1600">
                <a:latin typeface="Tajawal"/>
                <a:ea typeface="Tajawal"/>
                <a:cs typeface="Tajawal"/>
                <a:sym typeface="Tajawal"/>
              </a:rPr>
              <a:t>Modelo de objetos de documento (Document Object model)</a:t>
            </a: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 o </a:t>
            </a:r>
            <a:r>
              <a:rPr b="1" lang="es" sz="1600">
                <a:latin typeface="Tajawal"/>
                <a:ea typeface="Tajawal"/>
                <a:cs typeface="Tajawal"/>
                <a:sym typeface="Tajawal"/>
              </a:rPr>
              <a:t>DOM</a:t>
            </a: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Eso es lo que ve cuando va al panel de elementos en las herramientas de desarrollo del navegador en cualquier sitio web.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665" name="Google Shape;665;p48"/>
          <p:cNvSpPr txBox="1"/>
          <p:nvPr/>
        </p:nvSpPr>
        <p:spPr>
          <a:xfrm>
            <a:off x="3139900" y="3481400"/>
            <a:ext cx="30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Veamos el DOM de la página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7"/>
              </a:rPr>
              <a:t>Bootstrap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9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Utilidad del DOM</a:t>
            </a:r>
            <a:endParaRPr sz="2600"/>
          </a:p>
        </p:txBody>
      </p:sp>
      <p:pic>
        <p:nvPicPr>
          <p:cNvPr id="671" name="Google Shape;671;p4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9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9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7" name="Google Shape;677;p49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8" name="Google Shape;678;p49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49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1707750" y="1176025"/>
            <a:ext cx="6232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En realidad, no es solo el HTML que se escribe, el toma esto, lo convierte en un objeto de documento y nos permite interactuar con el DOM a </a:t>
            </a:r>
            <a:r>
              <a:rPr lang="es" sz="1200"/>
              <a:t>través</a:t>
            </a:r>
            <a:r>
              <a:rPr lang="es" sz="1200"/>
              <a:t> de JS.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hacer cosas como escuchar clics y desplazamientos.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agregar, mover, eliminar elementos de esa página o cosas como texto, imágenes, etc.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agregar y eliminar clases CSS de elementos que pueden activar animaciones.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buscar nuevos datos.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reproducir música y videos.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Podemos agregar cualquier tipo de interacción a la página.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200"/>
              <a:buChar char="●"/>
            </a:pPr>
            <a:r>
              <a:rPr lang="es" sz="1200"/>
              <a:t>... y eso se hace escribiendo JavaScript que interactúe con el DOM (las cosas que están en la página, los elementos en la página).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Introducción del Document Object</a:t>
            </a:r>
            <a:endParaRPr sz="2600"/>
          </a:p>
        </p:txBody>
      </p:sp>
      <p:pic>
        <p:nvPicPr>
          <p:cNvPr id="686" name="Google Shape;686;p5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0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0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0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p50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3" name="Google Shape;693;p50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4" name="Google Shape;694;p50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1250575" y="1309300"/>
            <a:ext cx="32139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Tajawal"/>
              <a:buChar char="●"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El documento es responsable de todo, desde la etiqueta HTML de apertura </a:t>
            </a:r>
            <a:r>
              <a:rPr i="1" lang="es" sz="13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&lt;html&gt;</a:t>
            </a: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, también el tipo de documento, hasta la etiqueta HTML de cierre </a:t>
            </a:r>
            <a:r>
              <a:rPr lang="es" sz="13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(&lt;/html&gt;)</a:t>
            </a: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300"/>
              <a:buFont typeface="Tajawal"/>
              <a:buChar char="●"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La diferencia es que el documento no se ocupa de otras pestañas del navegador, o cualquier otra cosa fuera de la página, solo se ocupa de todo el DOM. El documento completo estará disponible para nosotros con la palabra clave document.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696" name="Google Shape;69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9450" y="1922600"/>
            <a:ext cx="3395817" cy="22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0"/>
          <p:cNvSpPr txBox="1"/>
          <p:nvPr/>
        </p:nvSpPr>
        <p:spPr>
          <a:xfrm>
            <a:off x="4779513" y="1363288"/>
            <a:ext cx="33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¡Escribamos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document 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en la consola!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Seleccionar elementos DOM</a:t>
            </a:r>
            <a:endParaRPr sz="2600"/>
          </a:p>
        </p:txBody>
      </p:sp>
      <p:pic>
        <p:nvPicPr>
          <p:cNvPr id="703" name="Google Shape;703;p5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1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1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1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1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9" name="Google Shape;709;p51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51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1" name="Google Shape;711;p51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2" name="Google Shape;712;p51"/>
          <p:cNvSpPr txBox="1"/>
          <p:nvPr/>
        </p:nvSpPr>
        <p:spPr>
          <a:xfrm>
            <a:off x="1276375" y="1322125"/>
            <a:ext cx="33183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Antes de trabajar realmente con los elementos de la página, deberá ir a buscarlos, a lo que nos referimos como seleccionarlos.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Debe poder acceder al elemento específico en la página (ya sea una etiqueta h2, div, button, image).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713" name="Google Shape;713;p51"/>
          <p:cNvSpPr txBox="1"/>
          <p:nvPr/>
        </p:nvSpPr>
        <p:spPr>
          <a:xfrm>
            <a:off x="4854775" y="1322125"/>
            <a:ext cx="34980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Una vez que lo tengamos, podemos hacer cosas como escuchar los clics, cambiar el contenido, agregarle contenido.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Hay dos formas principales de seleccionar elementos, que son las únicas dos que usamos: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Tajawal"/>
              <a:buAutoNum type="arabicPeriod"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querySelector()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Tajawal"/>
              <a:buAutoNum type="arabicPeriod"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querySelectorAll()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714" name="Google Shape;714;p51"/>
          <p:cNvPicPr preferRelativeResize="0"/>
          <p:nvPr/>
        </p:nvPicPr>
        <p:blipFill rotWithShape="1">
          <a:blip r:embed="rId7">
            <a:alphaModFix/>
          </a:blip>
          <a:srcRect b="16060" l="7394" r="6316" t="15187"/>
          <a:stretch/>
        </p:blipFill>
        <p:spPr>
          <a:xfrm>
            <a:off x="1324600" y="3191475"/>
            <a:ext cx="3221850" cy="12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2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Seleccionar elementos DOM Part. 2</a:t>
            </a:r>
            <a:endParaRPr sz="2600"/>
          </a:p>
        </p:txBody>
      </p:sp>
      <p:pic>
        <p:nvPicPr>
          <p:cNvPr id="720" name="Google Shape;720;p5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2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2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6" name="Google Shape;726;p52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7" name="Google Shape;727;p52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52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9" name="Google Shape;729;p52"/>
          <p:cNvSpPr txBox="1"/>
          <p:nvPr/>
        </p:nvSpPr>
        <p:spPr>
          <a:xfrm>
            <a:off x="1615400" y="3071450"/>
            <a:ext cx="6359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En el ejemplo anterior 👆 hemos seleccionado algo con una p.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Tanto querySelector() como querySelectorAll() toman un argumento, que es el selector de CSS. Esos son casi exactamente los mismos selectores que se usan en CSS.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730" name="Google Shape;730;p52"/>
          <p:cNvPicPr preferRelativeResize="0"/>
          <p:nvPr/>
        </p:nvPicPr>
        <p:blipFill rotWithShape="1">
          <a:blip r:embed="rId7">
            <a:alphaModFix/>
          </a:blip>
          <a:srcRect b="16060" l="7394" r="6316" t="15187"/>
          <a:stretch/>
        </p:blipFill>
        <p:spPr>
          <a:xfrm>
            <a:off x="2961075" y="1489500"/>
            <a:ext cx="3221850" cy="12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3"/>
          <p:cNvSpPr txBox="1"/>
          <p:nvPr>
            <p:ph idx="4294967295" type="title"/>
          </p:nvPr>
        </p:nvSpPr>
        <p:spPr>
          <a:xfrm>
            <a:off x="1114050" y="499600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Recordemos los </a:t>
            </a:r>
            <a:r>
              <a:rPr lang="es"/>
              <a:t>Selectores Básicos</a:t>
            </a:r>
            <a:endParaRPr/>
          </a:p>
        </p:txBody>
      </p:sp>
      <p:graphicFrame>
        <p:nvGraphicFramePr>
          <p:cNvPr id="736" name="Google Shape;736;p53"/>
          <p:cNvGraphicFramePr/>
          <p:nvPr/>
        </p:nvGraphicFramePr>
        <p:xfrm>
          <a:off x="1400588" y="14465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{11410E6B-FE50-4E3F-B3E3-614619CCCEC4}</a:tableStyleId>
              </a:tblPr>
              <a:tblGrid>
                <a:gridCol w="2114275"/>
                <a:gridCol w="1433750"/>
                <a:gridCol w="2794800"/>
              </a:tblGrid>
              <a:tr h="3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dk2"/>
                          </a:solidFill>
                          <a:highlight>
                            <a:schemeClr val="accent1"/>
                          </a:highlight>
                        </a:rPr>
                        <a:t>Selector</a:t>
                      </a:r>
                      <a:endParaRPr b="1" sz="1300">
                        <a:solidFill>
                          <a:schemeClr val="dk2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dk2"/>
                          </a:solidFill>
                          <a:highlight>
                            <a:schemeClr val="accent1"/>
                          </a:highlight>
                        </a:rPr>
                        <a:t>Descripción</a:t>
                      </a:r>
                      <a:endParaRPr b="1" sz="1300">
                        <a:solidFill>
                          <a:schemeClr val="dk2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solidFill>
                            <a:schemeClr val="dk2"/>
                          </a:solidFill>
                          <a:highlight>
                            <a:schemeClr val="accent1"/>
                          </a:highlight>
                        </a:rPr>
                        <a:t>Ejemplo</a:t>
                      </a:r>
                      <a:endParaRPr b="1" sz="1300">
                        <a:solidFill>
                          <a:schemeClr val="dk2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3"/>
                        </a:rPr>
                        <a:t>#</a:t>
                      </a:r>
                      <a:r>
                        <a:rPr i="1"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4"/>
                        </a:rPr>
                        <a:t>id</a:t>
                      </a:r>
                      <a:endParaRPr i="1"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#nombre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el elemento con id="nombre"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5"/>
                        </a:rPr>
                        <a:t>.</a:t>
                      </a:r>
                      <a:r>
                        <a:rPr i="1"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6"/>
                        </a:rPr>
                        <a:t>class</a:t>
                      </a:r>
                      <a:endParaRPr i="1"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.intro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todos los elementos con class="intro"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i="1"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7"/>
                        </a:rPr>
                        <a:t>element.class</a:t>
                      </a:r>
                      <a:endParaRPr i="1"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p.intro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solo &lt;p&gt; elementos con class="intro"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  <a:tr h="2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8"/>
                        </a:rPr>
                        <a:t>*</a:t>
                      </a:r>
                      <a:endParaRPr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*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todos los elementos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  <a:tr h="26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i="1"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9"/>
                        </a:rPr>
                        <a:t>element</a:t>
                      </a:r>
                      <a:endParaRPr i="1"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todos los elementos &lt;p&gt;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i="1" lang="es" sz="10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10"/>
                        </a:rPr>
                        <a:t>element,element,..</a:t>
                      </a:r>
                      <a:endParaRPr i="1" sz="105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div, p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s" sz="105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Selecciona todos los elementos &lt;div&gt; y todos los elementos &lt;p&gt;</a:t>
                      </a:r>
                      <a:endParaRPr sz="105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"/>
          <p:cNvSpPr txBox="1"/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800">
                <a:highlight>
                  <a:srgbClr val="6D9EEB"/>
                </a:highlight>
              </a:rPr>
              <a:t>#</a:t>
            </a:r>
            <a:r>
              <a:rPr i="1" lang="es" sz="2800">
                <a:highlight>
                  <a:srgbClr val="6D9EEB"/>
                </a:highlight>
              </a:rPr>
              <a:t>Ejemplo</a:t>
            </a:r>
            <a:r>
              <a:rPr i="1" lang="es" sz="2800">
                <a:highlight>
                  <a:srgbClr val="6D9EEB"/>
                </a:highlight>
              </a:rPr>
              <a:t>!</a:t>
            </a:r>
            <a:endParaRPr i="1" sz="4000">
              <a:highlight>
                <a:srgbClr val="6D9EEB"/>
              </a:highlight>
            </a:endParaRPr>
          </a:p>
        </p:txBody>
      </p:sp>
      <p:sp>
        <p:nvSpPr>
          <p:cNvPr id="742" name="Google Shape;742;p54"/>
          <p:cNvSpPr txBox="1"/>
          <p:nvPr>
            <p:ph idx="1" type="subTitle"/>
          </p:nvPr>
        </p:nvSpPr>
        <p:spPr>
          <a:xfrm>
            <a:off x="2333325" y="1904000"/>
            <a:ext cx="5214300" cy="83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Agreguemos los siguientes comandos al script.js en el sandbox de la página básica de Bootstrap.</a:t>
            </a:r>
            <a:endParaRPr/>
          </a:p>
        </p:txBody>
      </p:sp>
      <p:pic>
        <p:nvPicPr>
          <p:cNvPr id="743" name="Google Shape;743;p5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7913825" y="645775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4">
            <a:hlinkClick action="ppaction://hlinkshowjump?jump=previous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4">
            <a:hlinkClick action="ppaction://hlinkshowjump?jump=nextslide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4">
            <a:hlinkClick/>
          </p:cNvPr>
          <p:cNvPicPr preferRelativeResize="0"/>
          <p:nvPr/>
        </p:nvPicPr>
        <p:blipFill rotWithShape="1">
          <a:blip r:embed="rId7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4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9" name="Google Shape;749;p54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0" name="Google Shape;750;p54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1" name="Google Shape;751;p54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54"/>
          <p:cNvSpPr txBox="1"/>
          <p:nvPr/>
        </p:nvSpPr>
        <p:spPr>
          <a:xfrm>
            <a:off x="2638100" y="3950325"/>
            <a:ext cx="45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CodeSandBox: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8"/>
              </a:rPr>
              <a:t>javascript-bootstrap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753" name="Google Shape;75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9975" y="2456275"/>
            <a:ext cx="3377474" cy="16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5"/>
          <p:cNvSpPr txBox="1"/>
          <p:nvPr>
            <p:ph type="title"/>
          </p:nvPr>
        </p:nvSpPr>
        <p:spPr>
          <a:xfrm>
            <a:off x="1768750" y="1849663"/>
            <a:ext cx="46614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JavaScript</a:t>
            </a:r>
            <a:endParaRPr/>
          </a:p>
        </p:txBody>
      </p:sp>
      <p:sp>
        <p:nvSpPr>
          <p:cNvPr id="759" name="Google Shape;759;p55"/>
          <p:cNvSpPr txBox="1"/>
          <p:nvPr>
            <p:ph idx="1" type="subTitle"/>
          </p:nvPr>
        </p:nvSpPr>
        <p:spPr>
          <a:xfrm>
            <a:off x="2357950" y="2685175"/>
            <a:ext cx="34830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Volvamos especificamente a JavaScript</a:t>
            </a:r>
            <a:endParaRPr sz="1600"/>
          </a:p>
        </p:txBody>
      </p:sp>
      <p:pic>
        <p:nvPicPr>
          <p:cNvPr id="760" name="Google Shape;760;p5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5">
            <a:hlinkClick action="ppaction://hlinkshowjump?jump=previous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5">
            <a:hlinkClick action="ppaction://hlinkshowjump?jump=nextslide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5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5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5" name="Google Shape;765;p55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6" name="Google Shape;766;p55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7" name="Google Shape;767;p55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8" name="Google Shape;768;p55"/>
          <p:cNvSpPr txBox="1"/>
          <p:nvPr/>
        </p:nvSpPr>
        <p:spPr>
          <a:xfrm>
            <a:off x="6449438" y="3386575"/>
            <a:ext cx="4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400">
                <a:solidFill>
                  <a:srgbClr val="E8E7E3"/>
                </a:solidFill>
              </a:rPr>
              <a:t>👆</a:t>
            </a:r>
            <a:endParaRPr sz="2400">
              <a:solidFill>
                <a:srgbClr val="E8E7E3"/>
              </a:solidFill>
            </a:endParaRPr>
          </a:p>
        </p:txBody>
      </p:sp>
      <p:pic>
        <p:nvPicPr>
          <p:cNvPr id="769" name="Google Shape;76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074" y="1924812"/>
            <a:ext cx="2389925" cy="134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 txBox="1"/>
          <p:nvPr>
            <p:ph type="title"/>
          </p:nvPr>
        </p:nvSpPr>
        <p:spPr>
          <a:xfrm>
            <a:off x="1540000" y="143875"/>
            <a:ext cx="5204400" cy="11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</a:t>
            </a:r>
            <a:endParaRPr/>
          </a:p>
        </p:txBody>
      </p:sp>
      <p:pic>
        <p:nvPicPr>
          <p:cNvPr id="775" name="Google Shape;7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50" y="1407775"/>
            <a:ext cx="71628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JavaScript? Historia</a:t>
            </a:r>
            <a:endParaRPr/>
          </a:p>
        </p:txBody>
      </p:sp>
      <p:pic>
        <p:nvPicPr>
          <p:cNvPr descr="Conoce el lenguaje de programación que se creo en dos semanas y más de 20 años despues estaría ayudando astronautas en el espacio exterior.&#10;&#10;&#10;&#10;Siguenos en redes sociales:&#10;&#10;Facebook: https://www.facebook.com/debakatas&#10;&#10;Instagram: https://www.instagram.com/bakatascom/&#10;&#10;En la web:&#10;http://debakatas.com/&#10;hey@debakatas.com" id="409" name="Google Shape;409;p30" title="¿Qué es JavaScript? Historia 🟨 Explicación Animad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025" y="1020650"/>
            <a:ext cx="4814225" cy="3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7"/>
          <p:cNvSpPr txBox="1"/>
          <p:nvPr>
            <p:ph type="title"/>
          </p:nvPr>
        </p:nvSpPr>
        <p:spPr>
          <a:xfrm>
            <a:off x="1102425" y="102575"/>
            <a:ext cx="5204400" cy="11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reservada</a:t>
            </a:r>
            <a:endParaRPr/>
          </a:p>
        </p:txBody>
      </p:sp>
      <p:pic>
        <p:nvPicPr>
          <p:cNvPr id="781" name="Google Shape;7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825" y="1061000"/>
            <a:ext cx="3702551" cy="3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 txBox="1"/>
          <p:nvPr>
            <p:ph type="title"/>
          </p:nvPr>
        </p:nvSpPr>
        <p:spPr>
          <a:xfrm>
            <a:off x="1114050" y="379213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Declaraciones y Sintaxis</a:t>
            </a:r>
            <a:endParaRPr/>
          </a:p>
        </p:txBody>
      </p:sp>
      <p:pic>
        <p:nvPicPr>
          <p:cNvPr id="787" name="Google Shape;787;p5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8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8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8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8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3" name="Google Shape;793;p58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4" name="Google Shape;794;p58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5" name="Google Shape;795;p58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6" name="Google Shape;796;p58"/>
          <p:cNvSpPr txBox="1"/>
          <p:nvPr/>
        </p:nvSpPr>
        <p:spPr>
          <a:xfrm>
            <a:off x="1396650" y="1450225"/>
            <a:ext cx="4914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lang="es" sz="1500"/>
              <a:t>Un programa es una lista de "instrucciones" para ser "ejecutadas" por un computador. </a:t>
            </a:r>
            <a:endParaRPr sz="1500"/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lang="es" sz="1500"/>
              <a:t>En un lenguaje de programación, estas instrucciones de programación se denominan declaraciones. </a:t>
            </a:r>
            <a:endParaRPr sz="1500"/>
          </a:p>
          <a:p>
            <a:pPr indent="-3238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500"/>
              <a:buChar char="●"/>
            </a:pPr>
            <a:r>
              <a:rPr lang="es" sz="1500"/>
              <a:t>Un script de JavaScript es una lista de declaraciones.</a:t>
            </a:r>
            <a:endParaRPr sz="1500"/>
          </a:p>
        </p:txBody>
      </p:sp>
      <p:pic>
        <p:nvPicPr>
          <p:cNvPr id="797" name="Google Shape;79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7511" y="3251312"/>
            <a:ext cx="2389925" cy="134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9"/>
          <p:cNvSpPr txBox="1"/>
          <p:nvPr>
            <p:ph type="title"/>
          </p:nvPr>
        </p:nvSpPr>
        <p:spPr>
          <a:xfrm>
            <a:off x="1114050" y="379213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Declaraciones de JavaScript</a:t>
            </a:r>
            <a:endParaRPr/>
          </a:p>
        </p:txBody>
      </p:sp>
      <p:pic>
        <p:nvPicPr>
          <p:cNvPr id="803" name="Google Shape;803;p5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9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9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9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9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9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9" name="Google Shape;809;p59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0" name="Google Shape;810;p59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1" name="Google Shape;811;p59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2" name="Google Shape;81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0475" y="1224588"/>
            <a:ext cx="7086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Sintaxis, valores y operadores</a:t>
            </a:r>
            <a:endParaRPr sz="2600"/>
          </a:p>
        </p:txBody>
      </p:sp>
      <p:pic>
        <p:nvPicPr>
          <p:cNvPr id="818" name="Google Shape;818;p6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0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0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4" name="Google Shape;824;p60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5" name="Google Shape;825;p60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6" name="Google Shape;826;p60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7" name="Google Shape;827;p60"/>
          <p:cNvSpPr txBox="1"/>
          <p:nvPr/>
        </p:nvSpPr>
        <p:spPr>
          <a:xfrm>
            <a:off x="1492825" y="1714400"/>
            <a:ext cx="4152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Sintaxis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Es sensible a las mayúsculas y minúsculas.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No toma en cuenta los espacios en blanco ni los saltos de línea.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Valores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Literales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Variables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28" name="Google Shape;828;p60"/>
          <p:cNvSpPr txBox="1"/>
          <p:nvPr/>
        </p:nvSpPr>
        <p:spPr>
          <a:xfrm>
            <a:off x="5730725" y="1714400"/>
            <a:ext cx="217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Operadores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De Asignación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Aritméticos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De comparación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Variables</a:t>
            </a:r>
            <a:endParaRPr sz="2600"/>
          </a:p>
        </p:txBody>
      </p:sp>
      <p:pic>
        <p:nvPicPr>
          <p:cNvPr id="834" name="Google Shape;834;p6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1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1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1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1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p61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p61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2" name="Google Shape;842;p61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3" name="Google Shape;843;p61"/>
          <p:cNvSpPr txBox="1"/>
          <p:nvPr/>
        </p:nvSpPr>
        <p:spPr>
          <a:xfrm>
            <a:off x="1445475" y="1160575"/>
            <a:ext cx="4452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Las variables son un componente básico (building block) de JavaScript. </a:t>
            </a:r>
            <a:r>
              <a:rPr i="1" lang="es" sz="1200">
                <a:latin typeface="Tajawal"/>
                <a:ea typeface="Tajawal"/>
                <a:cs typeface="Tajawal"/>
                <a:sym typeface="Tajawal"/>
              </a:rPr>
              <a:t>Estas guardan valores o datos de diferentes tipos para usarse en uno o más lugares.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 No puede usar JavaScript sin conocer las variables. Veamos que hacen en: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		CodeSandBox: </a:t>
            </a:r>
            <a:r>
              <a:rPr lang="es" sz="1200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7"/>
              </a:rPr>
              <a:t> javascript-variables-basic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Hay tres formas diferentes de hacer una variable, que en JavaScript nos referimos a declarar una variable. Ellos son: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AutoNum type="arabicPeriod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var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AutoNum type="arabicPeriod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let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AutoNum type="arabicPeriod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const</a:t>
            </a:r>
            <a:endParaRPr sz="11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44" name="Google Shape;844;p61"/>
          <p:cNvSpPr txBox="1"/>
          <p:nvPr/>
        </p:nvSpPr>
        <p:spPr>
          <a:xfrm>
            <a:off x="6256050" y="1974875"/>
            <a:ext cx="200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Los diferentes tipos de variables tienen un scope(alcance) local o global. Esto lo endenderemos más adelante :D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2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 “var” y “let”</a:t>
            </a:r>
            <a:endParaRPr sz="2600"/>
          </a:p>
        </p:txBody>
      </p:sp>
      <p:pic>
        <p:nvPicPr>
          <p:cNvPr id="850" name="Google Shape;850;p6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2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2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2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6" name="Google Shape;856;p62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7" name="Google Shape;857;p62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8" name="Google Shape;858;p62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9" name="Google Shape;859;p62"/>
          <p:cNvSpPr txBox="1"/>
          <p:nvPr/>
        </p:nvSpPr>
        <p:spPr>
          <a:xfrm>
            <a:off x="1242600" y="1209250"/>
            <a:ext cx="7203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Escribimos var o let, luego el nombre de la variable y asignamos el valor de la variable con =. Este puede ser de los tipos permitidos por JavaScript (Veremos más adelante). Por ahora, puede ser string (texto), number (número) o boolean (booleano o true/false).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60" name="Google Shape;86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9875" y="2354750"/>
            <a:ext cx="3011128" cy="19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5701" y="2385688"/>
            <a:ext cx="2842450" cy="1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3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 “const”</a:t>
            </a:r>
            <a:endParaRPr sz="2600"/>
          </a:p>
        </p:txBody>
      </p:sp>
      <p:pic>
        <p:nvPicPr>
          <p:cNvPr id="867" name="Google Shape;867;p6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3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3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3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3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3" name="Google Shape;873;p63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4" name="Google Shape;874;p63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5" name="Google Shape;875;p63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6" name="Google Shape;876;p63"/>
          <p:cNvSpPr txBox="1"/>
          <p:nvPr/>
        </p:nvSpPr>
        <p:spPr>
          <a:xfrm>
            <a:off x="2561188" y="1489500"/>
            <a:ext cx="48006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Una variable const o constante se define solo cambiando el inicio por const. Donde no se le puede cambiar el valor de lo que posee dentro al ser constante. Los valores de </a:t>
            </a:r>
            <a:r>
              <a:rPr b="1" lang="es" sz="1300">
                <a:solidFill>
                  <a:schemeClr val="accent5"/>
                </a:solidFill>
                <a:highlight>
                  <a:srgbClr val="F3F3F3"/>
                </a:highlight>
                <a:latin typeface="Tajawal"/>
                <a:ea typeface="Tajawal"/>
                <a:cs typeface="Tajawal"/>
                <a:sym typeface="Tajawal"/>
              </a:rPr>
              <a:t>let </a:t>
            </a: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y </a:t>
            </a:r>
            <a:r>
              <a:rPr b="1" lang="es" sz="13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var</a:t>
            </a:r>
            <a:r>
              <a:rPr lang="es" sz="1300">
                <a:latin typeface="Tajawal"/>
                <a:ea typeface="Tajawal"/>
                <a:cs typeface="Tajawal"/>
                <a:sym typeface="Tajawal"/>
              </a:rPr>
              <a:t> pueden ser cambiados.</a:t>
            </a:r>
            <a:endParaRPr sz="13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77" name="Google Shape;87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625" y="2550450"/>
            <a:ext cx="3483726" cy="20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Scoping (Alcance)</a:t>
            </a:r>
            <a:endParaRPr sz="2600"/>
          </a:p>
        </p:txBody>
      </p:sp>
      <p:pic>
        <p:nvPicPr>
          <p:cNvPr id="883" name="Google Shape;883;p6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4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4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4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4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9" name="Google Shape;889;p64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0" name="Google Shape;890;p64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1" name="Google Shape;891;p64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2" name="Google Shape;892;p64"/>
          <p:cNvSpPr txBox="1"/>
          <p:nvPr/>
        </p:nvSpPr>
        <p:spPr>
          <a:xfrm>
            <a:off x="1936350" y="1355000"/>
            <a:ext cx="576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Ahora hablemos de la segunda diferencia entre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var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,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let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 y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, que es el alcance (scope). El Scoping en JavaScript responde a la pregunta </a:t>
            </a:r>
            <a:r>
              <a:rPr i="1" lang="es" sz="1200">
                <a:latin typeface="Tajawal"/>
                <a:ea typeface="Tajawal"/>
                <a:cs typeface="Tajawal"/>
                <a:sym typeface="Tajawal"/>
              </a:rPr>
              <a:t>"¿Dónde están disponibles mis variables?"</a:t>
            </a:r>
            <a:endParaRPr i="1"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Char char="●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Las variables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var 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tienen un alcance diferente al de las variables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let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 y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Char char="●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Las variables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var 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son lo que llamamos variables de ámbito de función (solo están disponibles dentro de la función padre (parent function).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jawal"/>
              <a:buChar char="●"/>
            </a:pP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Las variables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let 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y </a:t>
            </a:r>
            <a:r>
              <a:rPr b="1" lang="es" sz="1200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 </a:t>
            </a:r>
            <a:r>
              <a:rPr lang="es" sz="1200">
                <a:latin typeface="Tajawal"/>
                <a:ea typeface="Tajawal"/>
                <a:cs typeface="Tajawal"/>
                <a:sym typeface="Tajawal"/>
              </a:rPr>
              <a:t>son a lo que nos referimos como variables de ámbito de bloque (block scoped variables).</a:t>
            </a:r>
            <a:endParaRPr sz="12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93" name="Google Shape;893;p64"/>
          <p:cNvSpPr txBox="1"/>
          <p:nvPr/>
        </p:nvSpPr>
        <p:spPr>
          <a:xfrm>
            <a:off x="2779725" y="3724925"/>
            <a:ext cx="453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6B65"/>
                </a:solidFill>
                <a:latin typeface="Tajawal"/>
                <a:ea typeface="Tajawal"/>
                <a:cs typeface="Tajawal"/>
                <a:sym typeface="Tajawal"/>
              </a:rPr>
              <a:t>!¿Qué esto significa?!</a:t>
            </a:r>
            <a:endParaRPr b="1" sz="1500">
              <a:solidFill>
                <a:srgbClr val="FF6B65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Lo veremos más adelante con funciones y bloques.</a:t>
            </a:r>
            <a:endParaRPr sz="1500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94" name="Google Shape;894;p64"/>
          <p:cNvSpPr txBox="1"/>
          <p:nvPr/>
        </p:nvSpPr>
        <p:spPr>
          <a:xfrm>
            <a:off x="4830375" y="4227375"/>
            <a:ext cx="4302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>
                <a:solidFill>
                  <a:srgbClr val="E8E7E3"/>
                </a:solidFill>
              </a:rPr>
              <a:t>🙃</a:t>
            </a:r>
            <a:r>
              <a:rPr b="1" lang="es" sz="1600">
                <a:solidFill>
                  <a:srgbClr val="E8E7E3"/>
                </a:solidFill>
              </a:rPr>
              <a:t> </a:t>
            </a:r>
            <a:endParaRPr b="1" sz="1600">
              <a:solidFill>
                <a:srgbClr val="E8E7E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5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Palabras reservadas</a:t>
            </a:r>
            <a:endParaRPr/>
          </a:p>
        </p:txBody>
      </p:sp>
      <p:pic>
        <p:nvPicPr>
          <p:cNvPr id="900" name="Google Shape;900;p6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5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5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6" name="Google Shape;906;p65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7" name="Google Shape;907;p65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8" name="Google Shape;908;p65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9" name="Google Shape;90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0150" y="1181550"/>
            <a:ext cx="3254001" cy="32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65"/>
          <p:cNvSpPr txBox="1"/>
          <p:nvPr/>
        </p:nvSpPr>
        <p:spPr>
          <a:xfrm>
            <a:off x="5461875" y="2456275"/>
            <a:ext cx="248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Descripción: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Palabras reservadas de JavaScript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Fuente: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8"/>
              </a:rPr>
              <a:t>codewordjs.com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1" name="Google Shape;911;p65"/>
          <p:cNvSpPr txBox="1"/>
          <p:nvPr/>
        </p:nvSpPr>
        <p:spPr>
          <a:xfrm>
            <a:off x="5461875" y="1362950"/>
            <a:ext cx="276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¿Qué son palabras reservadas?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No puede usar estas palabras reservadas como variables, etiquetas o nombres de funciones: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 tipos de datos</a:t>
            </a:r>
            <a:endParaRPr/>
          </a:p>
        </p:txBody>
      </p:sp>
      <p:pic>
        <p:nvPicPr>
          <p:cNvPr id="917" name="Google Shape;917;p6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6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6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6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6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3" name="Google Shape;923;p66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4" name="Google Shape;924;p66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5" name="Google Shape;925;p66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6" name="Google Shape;926;p66"/>
          <p:cNvSpPr txBox="1"/>
          <p:nvPr/>
        </p:nvSpPr>
        <p:spPr>
          <a:xfrm>
            <a:off x="1427075" y="1289775"/>
            <a:ext cx="36183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Tajawal"/>
              <a:buAutoNum type="arabicPeriod"/>
            </a:pPr>
            <a:r>
              <a:rPr b="1" lang="es" sz="1300">
                <a:latin typeface="Tajawal"/>
                <a:ea typeface="Tajawal"/>
                <a:cs typeface="Tajawal"/>
                <a:sym typeface="Tajawal"/>
              </a:rPr>
              <a:t>String</a:t>
            </a:r>
            <a:endParaRPr b="1"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latin typeface="Tajawal"/>
                <a:ea typeface="Tajawal"/>
                <a:cs typeface="Tajawal"/>
                <a:sym typeface="Tajawal"/>
              </a:rPr>
              <a:t>Una cadena es cada vez que tiene algún texto (a menudo lo verá en una comilla simple o doble o en una comilla invertida).</a:t>
            </a:r>
            <a:endParaRPr sz="11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Tajawal"/>
              <a:buAutoNum type="arabicPeriod"/>
            </a:pPr>
            <a:r>
              <a:rPr b="1" lang="es" sz="1300">
                <a:latin typeface="Tajawal"/>
                <a:ea typeface="Tajawal"/>
                <a:cs typeface="Tajawal"/>
                <a:sym typeface="Tajawal"/>
              </a:rPr>
              <a:t>Number</a:t>
            </a:r>
            <a:endParaRPr b="1"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latin typeface="Tajawal"/>
                <a:ea typeface="Tajawal"/>
                <a:cs typeface="Tajawal"/>
                <a:sym typeface="Tajawal"/>
              </a:rPr>
              <a:t>un número (independientemente de si tiene un lugar decimal. Algunos lenguajes de programación tienen varios tipos para tratar con números, pero JavaScript solo tiene uno).</a:t>
            </a:r>
            <a:endParaRPr sz="11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Tajawal"/>
              <a:buAutoNum type="arabicPeriod"/>
            </a:pPr>
            <a:r>
              <a:rPr b="1" lang="es" sz="1300">
                <a:latin typeface="Tajawal"/>
                <a:ea typeface="Tajawal"/>
                <a:cs typeface="Tajawal"/>
                <a:sym typeface="Tajawal"/>
              </a:rPr>
              <a:t>Boolean</a:t>
            </a:r>
            <a:endParaRPr b="1"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100">
                <a:latin typeface="Tajawal"/>
                <a:ea typeface="Tajawal"/>
                <a:cs typeface="Tajawal"/>
                <a:sym typeface="Tajawal"/>
              </a:rPr>
              <a:t>	Verdadero o falso</a:t>
            </a:r>
            <a:endParaRPr sz="11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7" name="Google Shape;927;p66"/>
          <p:cNvSpPr txBox="1"/>
          <p:nvPr/>
        </p:nvSpPr>
        <p:spPr>
          <a:xfrm>
            <a:off x="5397100" y="1289775"/>
            <a:ext cx="30000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Tajawal"/>
              <a:buAutoNum type="arabicPeriod" startAt="4"/>
            </a:pPr>
            <a:r>
              <a:rPr b="1" lang="es" sz="1300">
                <a:latin typeface="Tajawal"/>
                <a:ea typeface="Tajawal"/>
                <a:cs typeface="Tajawal"/>
                <a:sym typeface="Tajawal"/>
              </a:rPr>
              <a:t>Object</a:t>
            </a:r>
            <a:endParaRPr b="1"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100">
                <a:latin typeface="Tajawal"/>
                <a:ea typeface="Tajawal"/>
                <a:cs typeface="Tajawal"/>
                <a:sym typeface="Tajawal"/>
              </a:rPr>
              <a:t>Este es especial. Todo en JavaScript es un objeto, y entenderemos qué es eso cuando comencemos a encontrar métodos. Todo lo que usamos como funciones, fechas y matrices son solo objetos al final del día. Todos los demás tipos, excepto el objeto, se denominan "tipos primitivos".</a:t>
            </a:r>
            <a:endParaRPr sz="1100">
              <a:latin typeface="Tajawal"/>
              <a:ea typeface="Tajawal"/>
              <a:cs typeface="Tajawal"/>
              <a:sym typeface="Tajawal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Tajawal"/>
              <a:buAutoNum type="arabicPeriod" startAt="4"/>
            </a:pPr>
            <a:r>
              <a:rPr b="1" lang="es" sz="1300">
                <a:latin typeface="Tajawal"/>
                <a:ea typeface="Tajawal"/>
                <a:cs typeface="Tajawal"/>
                <a:sym typeface="Tajawal"/>
              </a:rPr>
              <a:t>Null y Undefined</a:t>
            </a:r>
            <a:endParaRPr b="1" sz="1300">
              <a:latin typeface="Tajawal"/>
              <a:ea typeface="Tajawal"/>
              <a:cs typeface="Tajawal"/>
              <a:sym typeface="Tajaw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100">
                <a:latin typeface="Tajawal"/>
                <a:ea typeface="Tajawal"/>
                <a:cs typeface="Tajawal"/>
                <a:sym typeface="Tajawal"/>
              </a:rPr>
              <a:t>Se puede usar para establecer una variable en nada (discutiremos la diferencia entre indefinido y nulo en breve).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una página Web</a:t>
            </a:r>
            <a:endParaRPr/>
          </a:p>
        </p:txBody>
      </p:sp>
      <p:pic>
        <p:nvPicPr>
          <p:cNvPr id="415" name="Google Shape;415;p3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1"/>
          <p:cNvSpPr txBox="1"/>
          <p:nvPr/>
        </p:nvSpPr>
        <p:spPr>
          <a:xfrm>
            <a:off x="983450" y="1321175"/>
            <a:ext cx="2916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Hasta ahora tenemos la estructura y el estilo de la página, pero ¿Qué nos falta?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.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Por la curiosidad ¿Cuál es la estructura y cuál el estilo?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17" name="Google Shape;4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450" y="1531226"/>
            <a:ext cx="3742850" cy="22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 txBox="1"/>
          <p:nvPr/>
        </p:nvSpPr>
        <p:spPr>
          <a:xfrm flipH="1">
            <a:off x="1768600" y="3648875"/>
            <a:ext cx="82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333333"/>
                </a:solidFill>
                <a:highlight>
                  <a:srgbClr val="FFFFFF"/>
                </a:highlight>
              </a:rPr>
              <a:t>😏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7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Veamos los tipos de otra forma...</a:t>
            </a:r>
            <a:endParaRPr sz="2600"/>
          </a:p>
        </p:txBody>
      </p:sp>
      <p:pic>
        <p:nvPicPr>
          <p:cNvPr id="933" name="Google Shape;933;p6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7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7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7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7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9" name="Google Shape;939;p67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0" name="Google Shape;940;p67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1" name="Google Shape;941;p67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2" name="Google Shape;94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5550" y="1085352"/>
            <a:ext cx="4081874" cy="3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8"/>
          <p:cNvSpPr txBox="1"/>
          <p:nvPr>
            <p:ph type="title"/>
          </p:nvPr>
        </p:nvSpPr>
        <p:spPr>
          <a:xfrm>
            <a:off x="1114050" y="427250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 String (Cadena de texto)</a:t>
            </a:r>
            <a:endParaRPr sz="2600"/>
          </a:p>
        </p:txBody>
      </p:sp>
      <p:pic>
        <p:nvPicPr>
          <p:cNvPr id="948" name="Google Shape;948;p6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8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8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8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8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4" name="Google Shape;954;p68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5" name="Google Shape;955;p68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6" name="Google Shape;956;p68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7" name="Google Shape;957;p68"/>
          <p:cNvSpPr txBox="1"/>
          <p:nvPr/>
        </p:nvSpPr>
        <p:spPr>
          <a:xfrm>
            <a:off x="2143975" y="1298550"/>
            <a:ext cx="56541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Las cadenas se utilizan para contener texto. Hay tres formas diferentes de crear cadenas en JavaScript: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jawal"/>
              <a:buAutoNum type="arabicPeriod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Cotizaciones individuales </a:t>
            </a:r>
            <a:r>
              <a:rPr b="1" lang="es">
                <a:latin typeface="Tajawal"/>
                <a:ea typeface="Tajawal"/>
                <a:cs typeface="Tajawal"/>
                <a:sym typeface="Tajawal"/>
              </a:rPr>
              <a:t>'texto'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Tajawal"/>
              <a:buAutoNum type="arabicPeriod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Comillas dobles </a:t>
            </a:r>
            <a:r>
              <a:rPr b="1" lang="es">
                <a:latin typeface="Tajawal"/>
                <a:ea typeface="Tajawal"/>
                <a:cs typeface="Tajawal"/>
                <a:sym typeface="Tajawal"/>
              </a:rPr>
              <a:t>"texto"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Tajawal"/>
              <a:buAutoNum type="arabicPeriod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Acentos acentuados </a:t>
            </a:r>
            <a:r>
              <a:rPr b="1" lang="es">
                <a:latin typeface="Tajawal"/>
                <a:ea typeface="Tajawal"/>
                <a:cs typeface="Tajawal"/>
                <a:sym typeface="Tajawal"/>
              </a:rPr>
              <a:t>`texto`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58" name="Google Shape;95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4200" y="2852625"/>
            <a:ext cx="2589110" cy="18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69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318075" y="469200"/>
            <a:ext cx="265550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9"/>
          <p:cNvSpPr txBox="1"/>
          <p:nvPr/>
        </p:nvSpPr>
        <p:spPr>
          <a:xfrm>
            <a:off x="1690825" y="1298550"/>
            <a:ext cx="61071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¿Cuál es la diferencia entre comillas simples, comillas dobles y comillas invertidas?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Las comillas simples y las dobles son exactamente lo mismo. La única razón por la que los tenemos a ambos es porque si tuvieras una oración como 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 statement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=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'She’s so cool'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;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 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,   rompería tu JavaScript porque el JavaScript interpreta el apóstrofo como el cierre de la cadena. (template literal)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65" name="Google Shape;9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750" y="2725450"/>
            <a:ext cx="3921674" cy="19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¿Cómo lo resuelvo?</a:t>
            </a:r>
            <a:endParaRPr sz="2600"/>
          </a:p>
        </p:txBody>
      </p:sp>
      <p:pic>
        <p:nvPicPr>
          <p:cNvPr id="971" name="Google Shape;971;p70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0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0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0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0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0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7" name="Google Shape;977;p70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8" name="Google Shape;978;p70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9" name="Google Shape;979;p70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0" name="Google Shape;980;p70"/>
          <p:cNvSpPr txBox="1"/>
          <p:nvPr/>
        </p:nvSpPr>
        <p:spPr>
          <a:xfrm>
            <a:off x="1907250" y="1298550"/>
            <a:ext cx="5890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Primero, podemos hacer algo llamado Escaping (Escape). Escaping en JavaScript le permite decirle a JavaScript "No, en realidad quiero este carácter, no lo interprete como sintaxis de JavaScript, interpretelo como texto".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El Escaping se realiza con una barra invertida.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81" name="Google Shape;981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8125" y="2630950"/>
            <a:ext cx="3785375" cy="1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Comentarios</a:t>
            </a:r>
            <a:endParaRPr sz="2600"/>
          </a:p>
        </p:txBody>
      </p:sp>
      <p:pic>
        <p:nvPicPr>
          <p:cNvPr id="987" name="Google Shape;987;p71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1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1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1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1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1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3" name="Google Shape;993;p71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4" name="Google Shape;994;p71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5" name="Google Shape;995;p71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6" name="Google Shape;996;p71"/>
          <p:cNvSpPr txBox="1"/>
          <p:nvPr/>
        </p:nvSpPr>
        <p:spPr>
          <a:xfrm>
            <a:off x="1907250" y="1298550"/>
            <a:ext cx="5890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Los comentarios son textos que no son interpretados por el navegador, compilador o motor que utilizemos. En JavaScript, tenemos dos tipos de comentarios: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97" name="Google Shape;99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525" y="2611675"/>
            <a:ext cx="2550983" cy="1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6477" y="2611675"/>
            <a:ext cx="2232170" cy="1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1"/>
          <p:cNvSpPr txBox="1"/>
          <p:nvPr/>
        </p:nvSpPr>
        <p:spPr>
          <a:xfrm>
            <a:off x="2644863" y="2329225"/>
            <a:ext cx="14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De una línea (single line)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00" name="Google Shape;1000;p71"/>
          <p:cNvSpPr txBox="1"/>
          <p:nvPr/>
        </p:nvSpPr>
        <p:spPr>
          <a:xfrm>
            <a:off x="5525025" y="2226175"/>
            <a:ext cx="18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De multiples líneas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 (multi line)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2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 Number (Número)</a:t>
            </a:r>
            <a:endParaRPr sz="2600"/>
          </a:p>
        </p:txBody>
      </p:sp>
      <p:pic>
        <p:nvPicPr>
          <p:cNvPr id="1006" name="Google Shape;1006;p7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2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2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2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2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2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2" name="Google Shape;1012;p72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3" name="Google Shape;1013;p72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4" name="Google Shape;1014;p72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5" name="Google Shape;1015;p72"/>
          <p:cNvSpPr txBox="1"/>
          <p:nvPr/>
        </p:nvSpPr>
        <p:spPr>
          <a:xfrm>
            <a:off x="1907250" y="1298550"/>
            <a:ext cx="5890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Puede crear un número entero, que es un número entero (100), o puede crear un flotante que es un número que tiene un decimal (100,5).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Ambos se utilizan en el mismo tipo de número.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Tenemos a nuestra disposición la multiplicación, la división, la suma y la resta.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16" name="Google Shape;1016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8925" y="2543450"/>
            <a:ext cx="2252077" cy="20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Null (Nulo) y Undefined (indefinido)</a:t>
            </a:r>
            <a:endParaRPr sz="2600"/>
          </a:p>
        </p:txBody>
      </p:sp>
      <p:pic>
        <p:nvPicPr>
          <p:cNvPr id="1022" name="Google Shape;1022;p7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3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3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3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3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3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8" name="Google Shape;1028;p73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9" name="Google Shape;1029;p73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0" name="Google Shape;1030;p73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1" name="Google Shape;1031;p73"/>
          <p:cNvSpPr txBox="1"/>
          <p:nvPr/>
        </p:nvSpPr>
        <p:spPr>
          <a:xfrm>
            <a:off x="1355975" y="1181550"/>
            <a:ext cx="31734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Undefined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Si crea una variable y no le asigna nada, no estará definida (undefined). 👇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32" name="Google Shape;1032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5963" y="2002325"/>
            <a:ext cx="2200325" cy="16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3"/>
          <p:cNvSpPr txBox="1"/>
          <p:nvPr/>
        </p:nvSpPr>
        <p:spPr>
          <a:xfrm>
            <a:off x="1346113" y="35210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undefined 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es algo que se ha creado (una variable), pero aún no se ha definido (dado un valor).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34" name="Google Shape;1034;p73"/>
          <p:cNvSpPr txBox="1"/>
          <p:nvPr/>
        </p:nvSpPr>
        <p:spPr>
          <a:xfrm>
            <a:off x="4834325" y="1123725"/>
            <a:ext cx="3456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Tajawal"/>
                <a:ea typeface="Tajawal"/>
                <a:cs typeface="Tajawal"/>
                <a:sym typeface="Tajawal"/>
              </a:rPr>
              <a:t>Null</a:t>
            </a:r>
            <a:endParaRPr b="1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Nulo es un valor de nada, mientras que indefinido es una variable a la que aún no se le ha asignado un valor.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 👇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35" name="Google Shape;103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2196" y="1968513"/>
            <a:ext cx="2640250" cy="1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Booleanos</a:t>
            </a:r>
            <a:endParaRPr sz="2600"/>
          </a:p>
        </p:txBody>
      </p:sp>
      <p:pic>
        <p:nvPicPr>
          <p:cNvPr id="1041" name="Google Shape;1041;p7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74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74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4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4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7" name="Google Shape;1047;p74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8" name="Google Shape;1048;p74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" name="Google Shape;1049;p74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0" name="Google Shape;1050;p74"/>
          <p:cNvSpPr txBox="1"/>
          <p:nvPr/>
        </p:nvSpPr>
        <p:spPr>
          <a:xfrm>
            <a:off x="1712325" y="1714400"/>
            <a:ext cx="31734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Un booleano es true (verdadero) o falso (false), es como un interruptor de luz, está encendido o apagado y eso es todo.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Utilizamos booleanos para lógica, como declaraciones “if (veremos luego)” en nuestro código JavaScript.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Los booleanos se pueden establecer o calcular manualmente.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51" name="Google Shape;105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2050" y="2471151"/>
            <a:ext cx="3057001" cy="218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050" y="1033137"/>
            <a:ext cx="3056999" cy="204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5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 Objeto</a:t>
            </a:r>
            <a:endParaRPr sz="2600"/>
          </a:p>
        </p:txBody>
      </p:sp>
      <p:pic>
        <p:nvPicPr>
          <p:cNvPr id="1058" name="Google Shape;1058;p7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5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75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5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5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5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4" name="Google Shape;1064;p75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5" name="Google Shape;1065;p75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6" name="Google Shape;1066;p75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7" name="Google Shape;1067;p75"/>
          <p:cNvSpPr txBox="1"/>
          <p:nvPr/>
        </p:nvSpPr>
        <p:spPr>
          <a:xfrm>
            <a:off x="1907250" y="1298550"/>
            <a:ext cx="58908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Los objetos en JavaScript son el bloque de construcción más grande y casi todo en JavaScript es un objeto.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Los objetos se utilizan para recopilar datos o recopilar funciones. Hasta ahora, hemos estado usando variables aleatorias como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name =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'wes';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 o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const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age =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 100 ;</a:t>
            </a:r>
            <a:r>
              <a:rPr b="1" lang="es">
                <a:latin typeface="Tajawal"/>
                <a:ea typeface="Tajawal"/>
                <a:cs typeface="Tajawal"/>
                <a:sym typeface="Tajawal"/>
              </a:rPr>
              <a:t>.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 Esa no es la mejor manera de hacer las cosas, porque los valores no están asociados.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68" name="Google Shape;106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2125" y="2738725"/>
            <a:ext cx="2765885" cy="1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2835" y="2738725"/>
            <a:ext cx="2087130" cy="19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6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y asignación</a:t>
            </a:r>
            <a:endParaRPr/>
          </a:p>
        </p:txBody>
      </p:sp>
      <p:pic>
        <p:nvPicPr>
          <p:cNvPr id="1075" name="Google Shape;1075;p7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6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6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76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6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1" name="Google Shape;1081;p76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2" name="Google Shape;1082;p76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3" name="Google Shape;1083;p76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4" name="Google Shape;1084;p76"/>
          <p:cNvSpPr txBox="1"/>
          <p:nvPr/>
        </p:nvSpPr>
        <p:spPr>
          <a:xfrm>
            <a:off x="2094200" y="1640550"/>
            <a:ext cx="5688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Tajawal"/>
                <a:ea typeface="Tajawal"/>
                <a:cs typeface="Tajawal"/>
                <a:sym typeface="Tajawal"/>
              </a:rPr>
              <a:t>Los operadores permiten manipular el valor de las variables, realizar operaciones matemáticas con sus valores y comparar diferentes variables. 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jawal"/>
              <a:buChar char="●"/>
            </a:pPr>
            <a:r>
              <a:rPr lang="es" sz="1800">
                <a:latin typeface="Tajawal"/>
                <a:ea typeface="Tajawal"/>
                <a:cs typeface="Tajawal"/>
                <a:sym typeface="Tajawal"/>
              </a:rPr>
              <a:t>Operadores de asignación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jawal"/>
              <a:buChar char="●"/>
            </a:pPr>
            <a:r>
              <a:rPr lang="es" sz="1800">
                <a:latin typeface="Tajawal"/>
                <a:ea typeface="Tajawal"/>
                <a:cs typeface="Tajawal"/>
                <a:sym typeface="Tajawal"/>
              </a:rPr>
              <a:t>Operadores aritméticos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800"/>
              <a:buFont typeface="Tajawal"/>
              <a:buChar char="●"/>
            </a:pPr>
            <a:r>
              <a:rPr lang="es" sz="1800">
                <a:latin typeface="Tajawal"/>
                <a:ea typeface="Tajawal"/>
                <a:cs typeface="Tajawal"/>
                <a:sym typeface="Tajawal"/>
              </a:rPr>
              <a:t>Operadores de Comparación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una página Web</a:t>
            </a:r>
            <a:endParaRPr/>
          </a:p>
        </p:txBody>
      </p:sp>
      <p:pic>
        <p:nvPicPr>
          <p:cNvPr id="424" name="Google Shape;424;p3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100" y="1674899"/>
            <a:ext cx="5285799" cy="20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2"/>
          <p:cNvSpPr txBox="1"/>
          <p:nvPr/>
        </p:nvSpPr>
        <p:spPr>
          <a:xfrm>
            <a:off x="1929100" y="3882425"/>
            <a:ext cx="13953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Estructura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3874350" y="3882425"/>
            <a:ext cx="13953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Estilo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5819600" y="3882425"/>
            <a:ext cx="15834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Funcionalidad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7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Operadores Aritméticos</a:t>
            </a:r>
            <a:endParaRPr sz="2600"/>
          </a:p>
        </p:txBody>
      </p:sp>
      <p:pic>
        <p:nvPicPr>
          <p:cNvPr id="1090" name="Google Shape;1090;p77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7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7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7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7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7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6" name="Google Shape;1096;p77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7" name="Google Shape;1097;p77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8" name="Google Shape;1098;p77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9" name="Google Shape;109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388" y="1366613"/>
            <a:ext cx="6586426" cy="2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8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Operadores de Comparación</a:t>
            </a:r>
            <a:endParaRPr sz="2600"/>
          </a:p>
        </p:txBody>
      </p:sp>
      <p:pic>
        <p:nvPicPr>
          <p:cNvPr id="1105" name="Google Shape;1105;p78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8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8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8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8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1" name="Google Shape;1111;p78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2" name="Google Shape;1112;p78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3" name="Google Shape;1113;p78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14" name="Google Shape;1114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6075" y="1418650"/>
            <a:ext cx="5164349" cy="28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 TRABAJANDO CON CONDICIONALES EN JAVASCRIPT</a:t>
            </a:r>
            <a:endParaRPr sz="2000"/>
          </a:p>
        </p:txBody>
      </p:sp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300" y="1062925"/>
            <a:ext cx="5488750" cy="36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0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80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820" y="1137400"/>
            <a:ext cx="4485780" cy="33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1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1"/>
          <p:cNvSpPr txBox="1"/>
          <p:nvPr>
            <p:ph idx="1" type="subTitle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926" y="966125"/>
            <a:ext cx="4757876" cy="3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2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de la Sesión de Hoy - Competencias</a:t>
            </a:r>
            <a:endParaRPr/>
          </a:p>
        </p:txBody>
      </p:sp>
      <p:pic>
        <p:nvPicPr>
          <p:cNvPr id="1141" name="Google Shape;1141;p82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348600" y="490800"/>
            <a:ext cx="265550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82"/>
          <p:cNvSpPr txBox="1"/>
          <p:nvPr/>
        </p:nvSpPr>
        <p:spPr>
          <a:xfrm>
            <a:off x="1530975" y="1491600"/>
            <a:ext cx="59982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Implementar scripts locales y externos en un documento HTML, para integrar JavaScript a un proyecto web.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Emplear declaraciones, valores, expresiones y operadores, de acuerdo a la sintaxis de JavaScript.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700"/>
              <a:buFont typeface="Lato"/>
              <a:buChar char="●"/>
            </a:pPr>
            <a:r>
              <a:rPr lang="e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Utilizar correctamente las variables y tipos de datos de JavaScript, para realizar operaciones de asignación, aritméticas y de comparación.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3" name="Google Shape;1143;p82"/>
          <p:cNvSpPr txBox="1"/>
          <p:nvPr/>
        </p:nvSpPr>
        <p:spPr>
          <a:xfrm>
            <a:off x="433575" y="4253500"/>
            <a:ext cx="234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9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{desafío}</a:t>
            </a:r>
            <a:r>
              <a:rPr lang="es" sz="19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i="1" lang="es" sz="1900">
                <a:solidFill>
                  <a:schemeClr val="accent2"/>
                </a:solidFill>
                <a:latin typeface="Raleway Black"/>
                <a:ea typeface="Raleway Black"/>
                <a:cs typeface="Raleway Black"/>
                <a:sym typeface="Raleway Black"/>
              </a:rPr>
              <a:t>latam_</a:t>
            </a:r>
            <a:endParaRPr sz="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83"/>
          <p:cNvPicPr preferRelativeResize="0"/>
          <p:nvPr/>
        </p:nvPicPr>
        <p:blipFill rotWithShape="1">
          <a:blip r:embed="rId3">
            <a:alphaModFix/>
          </a:blip>
          <a:srcRect b="465" l="0" r="0" t="465"/>
          <a:stretch/>
        </p:blipFill>
        <p:spPr>
          <a:xfrm>
            <a:off x="7599675" y="656275"/>
            <a:ext cx="230150" cy="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83"/>
          <p:cNvSpPr txBox="1"/>
          <p:nvPr>
            <p:ph type="ctrTitle"/>
          </p:nvPr>
        </p:nvSpPr>
        <p:spPr>
          <a:xfrm>
            <a:off x="1890250" y="1622100"/>
            <a:ext cx="5845800" cy="104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JavaScript</a:t>
            </a:r>
            <a:r>
              <a:rPr i="1" lang="es" sz="4700">
                <a:solidFill>
                  <a:schemeClr val="accent2"/>
                </a:solidFill>
              </a:rPr>
              <a:t> _</a:t>
            </a:r>
            <a:endParaRPr i="1" sz="4700">
              <a:solidFill>
                <a:schemeClr val="accent2"/>
              </a:solidFill>
            </a:endParaRPr>
          </a:p>
        </p:txBody>
      </p:sp>
      <p:sp>
        <p:nvSpPr>
          <p:cNvPr id="1150" name="Google Shape;1150;p83"/>
          <p:cNvSpPr txBox="1"/>
          <p:nvPr>
            <p:ph idx="1" type="subTitle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Angeri Martinez</a:t>
            </a:r>
            <a:endParaRPr/>
          </a:p>
        </p:txBody>
      </p:sp>
      <p:sp>
        <p:nvSpPr>
          <p:cNvPr id="1151" name="Google Shape;1151;p83">
            <a:hlinkClick/>
          </p:cNvPr>
          <p:cNvSpPr/>
          <p:nvPr/>
        </p:nvSpPr>
        <p:spPr>
          <a:xfrm>
            <a:off x="3702200" y="3771475"/>
            <a:ext cx="1739700" cy="4569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ENTER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2" name="Google Shape;1152;p83"/>
          <p:cNvSpPr txBox="1"/>
          <p:nvPr/>
        </p:nvSpPr>
        <p:spPr>
          <a:xfrm>
            <a:off x="1829975" y="1622100"/>
            <a:ext cx="2342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1153" name="Google Shape;11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924" y="1654262"/>
            <a:ext cx="2389925" cy="134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una página Web</a:t>
            </a:r>
            <a:endParaRPr/>
          </a:p>
        </p:txBody>
      </p:sp>
      <p:pic>
        <p:nvPicPr>
          <p:cNvPr id="434" name="Google Shape;434;p33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099" y="3817275"/>
            <a:ext cx="2396175" cy="9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/>
          <p:nvPr/>
        </p:nvSpPr>
        <p:spPr>
          <a:xfrm>
            <a:off x="1676525" y="1589838"/>
            <a:ext cx="13953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Estructura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3621775" y="1589838"/>
            <a:ext cx="13953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Estilo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5567025" y="1589838"/>
            <a:ext cx="1583400" cy="43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Funcionalidad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1571525" y="2333663"/>
            <a:ext cx="160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Es la disposición y orden de las partes dentro de la página. 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3487475" y="2291563"/>
            <a:ext cx="182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Belleza</a:t>
            </a:r>
            <a:r>
              <a:rPr lang="es">
                <a:latin typeface="Tajawal"/>
                <a:ea typeface="Tajawal"/>
                <a:cs typeface="Tajawal"/>
                <a:sym typeface="Tajawal"/>
              </a:rPr>
              <a:t>, gracia o facilidad en los modales o la técnica como se muestra la página. 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5567025" y="2291563"/>
            <a:ext cx="182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El conjunto de acciones o capacidades de la página. 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JavaScript?</a:t>
            </a:r>
            <a:endParaRPr/>
          </a:p>
        </p:txBody>
      </p:sp>
      <p:pic>
        <p:nvPicPr>
          <p:cNvPr id="447" name="Google Shape;447;p34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446575" y="55035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4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34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34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" name="Google Shape;455;p34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1551554" y="1181550"/>
            <a:ext cx="664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Tajawal"/>
                <a:ea typeface="Tajawal"/>
                <a:cs typeface="Tajawal"/>
                <a:sym typeface="Tajawal"/>
              </a:rPr>
              <a:t>JavaScript es un lenguaje de programación mediante el cual se crean documentos que contienen instrucciones (scripts), que se ejecutan cuando se carga una página web (al leer la página) o cuando se produce un suceso determinado (eventos, como hacer clic sobre un vínculo). </a:t>
            </a:r>
            <a:endParaRPr sz="16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57" name="Google Shape;45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3013" y="2597550"/>
            <a:ext cx="4018175" cy="17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/>
          <p:nvPr>
            <p:ph type="title"/>
          </p:nvPr>
        </p:nvSpPr>
        <p:spPr>
          <a:xfrm>
            <a:off x="1114050" y="393425"/>
            <a:ext cx="6915900" cy="45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Algunos ejemplos de JavaScript</a:t>
            </a:r>
            <a:endParaRPr sz="2800"/>
          </a:p>
        </p:txBody>
      </p:sp>
      <p:pic>
        <p:nvPicPr>
          <p:cNvPr id="463" name="Google Shape;463;p35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8348600" y="490800"/>
            <a:ext cx="265550" cy="2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950" y="1939000"/>
            <a:ext cx="2324698" cy="15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262" y="1939000"/>
            <a:ext cx="2182851" cy="15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566" y="1939000"/>
            <a:ext cx="2347485" cy="15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1095300" y="3515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Fuente: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7"/>
              </a:rPr>
              <a:t>TheFWA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3532325" y="3515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Fuente: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8"/>
              </a:rPr>
              <a:t>Promoflex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30750" y="3515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Fuente: </a:t>
            </a:r>
            <a:r>
              <a:rPr lang="es" u="sng">
                <a:solidFill>
                  <a:schemeClr val="hlink"/>
                </a:solidFill>
                <a:latin typeface="Tajawal"/>
                <a:ea typeface="Tajawal"/>
                <a:cs typeface="Tajawal"/>
                <a:sym typeface="Tajawal"/>
                <a:hlinkClick r:id="rId9"/>
              </a:rPr>
              <a:t>Pinterest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2084199" y="313750"/>
            <a:ext cx="5165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¿Cómo podemos correr JavaScript?</a:t>
            </a:r>
            <a:endParaRPr sz="2100"/>
          </a:p>
        </p:txBody>
      </p:sp>
      <p:pic>
        <p:nvPicPr>
          <p:cNvPr id="475" name="Google Shape;475;p36">
            <a:hlinkClick/>
          </p:cNvPr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7456700" y="470675"/>
            <a:ext cx="265550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2426200" y="1569175"/>
            <a:ext cx="5084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Hay un par de formas en las que podemos ejecutar JavaScript: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En la consola del navegador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En NodeJS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A través de una etiqueta de </a:t>
            </a:r>
            <a:r>
              <a:rPr b="1" lang="es">
                <a:solidFill>
                  <a:schemeClr val="accent5"/>
                </a:solidFill>
                <a:highlight>
                  <a:srgbClr val="EFEFEF"/>
                </a:highlight>
                <a:latin typeface="Tajawal"/>
                <a:ea typeface="Tajawal"/>
                <a:cs typeface="Tajawal"/>
                <a:sym typeface="Tajawal"/>
              </a:rPr>
              <a:t>&lt;script&gt;</a:t>
            </a:r>
            <a:endParaRPr b="1">
              <a:solidFill>
                <a:schemeClr val="accent5"/>
              </a:solidFill>
              <a:highlight>
                <a:srgbClr val="EFEFEF"/>
              </a:highlight>
              <a:latin typeface="Tajawal"/>
              <a:ea typeface="Tajawal"/>
              <a:cs typeface="Tajawal"/>
              <a:sym typeface="Tajaw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jawal"/>
              <a:buChar char="●"/>
            </a:pPr>
            <a:r>
              <a:rPr lang="es">
                <a:latin typeface="Tajawal"/>
                <a:ea typeface="Tajawal"/>
                <a:cs typeface="Tajawal"/>
                <a:sym typeface="Tajawal"/>
              </a:rPr>
              <a:t>También podemos tener un script externo.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77" name="Google Shape;477;p36">
            <a:hlinkClick/>
          </p:cNvPr>
          <p:cNvPicPr preferRelativeResize="0"/>
          <p:nvPr/>
        </p:nvPicPr>
        <p:blipFill rotWithShape="1">
          <a:blip r:embed="rId4">
            <a:alphaModFix/>
          </a:blip>
          <a:srcRect b="941" l="0" r="0" t="941"/>
          <a:stretch/>
        </p:blipFill>
        <p:spPr>
          <a:xfrm>
            <a:off x="237300" y="550513"/>
            <a:ext cx="294878" cy="23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6">
            <a:hlinkClick action="ppaction://hlinkshowjump?jump=previous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01" y="1181549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>
            <a:hlinkClick action="ppaction://hlinkshowjump?jump=nextslide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301" y="3724924"/>
            <a:ext cx="294875" cy="30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>
            <a:hlinkClick/>
          </p:cNvPr>
          <p:cNvPicPr preferRelativeResize="0"/>
          <p:nvPr/>
        </p:nvPicPr>
        <p:blipFill rotWithShape="1">
          <a:blip r:embed="rId6">
            <a:alphaModFix/>
          </a:blip>
          <a:srcRect b="0" l="396" r="396" t="0"/>
          <a:stretch/>
        </p:blipFill>
        <p:spPr>
          <a:xfrm>
            <a:off x="228050" y="4350525"/>
            <a:ext cx="302603" cy="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6">
            <a:hlinkClick/>
          </p:cNvPr>
          <p:cNvSpPr/>
          <p:nvPr/>
        </p:nvSpPr>
        <p:spPr>
          <a:xfrm>
            <a:off x="125400" y="17143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2" name="Google Shape;482;p36">
            <a:hlinkClick/>
          </p:cNvPr>
          <p:cNvSpPr/>
          <p:nvPr/>
        </p:nvSpPr>
        <p:spPr>
          <a:xfrm>
            <a:off x="125400" y="222616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36">
            <a:hlinkClick/>
          </p:cNvPr>
          <p:cNvSpPr/>
          <p:nvPr/>
        </p:nvSpPr>
        <p:spPr>
          <a:xfrm>
            <a:off x="125400" y="2738713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36">
            <a:hlinkClick/>
          </p:cNvPr>
          <p:cNvSpPr/>
          <p:nvPr/>
        </p:nvSpPr>
        <p:spPr>
          <a:xfrm>
            <a:off x="125400" y="3251288"/>
            <a:ext cx="507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te Lovely Interface by Slidesgo">
  <a:themeElements>
    <a:clrScheme name="Simple Light">
      <a:dk1>
        <a:srgbClr val="595959"/>
      </a:dk1>
      <a:lt1>
        <a:srgbClr val="C2C2C2"/>
      </a:lt1>
      <a:dk2>
        <a:srgbClr val="595959"/>
      </a:dk2>
      <a:lt2>
        <a:srgbClr val="FFFFFF"/>
      </a:lt2>
      <a:accent1>
        <a:srgbClr val="B6D7A8"/>
      </a:accent1>
      <a:accent2>
        <a:srgbClr val="93C47D"/>
      </a:accent2>
      <a:accent3>
        <a:srgbClr val="FFFFFF"/>
      </a:accent3>
      <a:accent4>
        <a:srgbClr val="B6D7A8"/>
      </a:accent4>
      <a:accent5>
        <a:srgbClr val="6AA84F"/>
      </a:accent5>
      <a:accent6>
        <a:srgbClr val="FFFFFF"/>
      </a:accent6>
      <a:hlink>
        <a:srgbClr val="6AA8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9F35E55D2BD43AB0BF46A7F7C7208" ma:contentTypeVersion="12" ma:contentTypeDescription="Create a new document." ma:contentTypeScope="" ma:versionID="b586d549c08fb2c5ccac13ec35ca28f5">
  <xsd:schema xmlns:xsd="http://www.w3.org/2001/XMLSchema" xmlns:xs="http://www.w3.org/2001/XMLSchema" xmlns:p="http://schemas.microsoft.com/office/2006/metadata/properties" xmlns:ns2="3065d16d-8c0f-4d78-a5b7-1a85ab13f5a1" xmlns:ns3="68de436f-caba-42f4-9d44-8dd240517248" targetNamespace="http://schemas.microsoft.com/office/2006/metadata/properties" ma:root="true" ma:fieldsID="9aa87f6448cae2aec7bb63aa18e454f7" ns2:_="" ns3:_="">
    <xsd:import namespace="3065d16d-8c0f-4d78-a5b7-1a85ab13f5a1"/>
    <xsd:import namespace="68de436f-caba-42f4-9d44-8dd2405172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65d16d-8c0f-4d78-a5b7-1a85ab13f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35f420e-76a7-4267-a51a-d48cf00ef8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de436f-caba-42f4-9d44-8dd24051724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c9dcf2c-7d30-4277-860b-d180506e4ce4}" ma:internalName="TaxCatchAll" ma:showField="CatchAllData" ma:web="68de436f-caba-42f4-9d44-8dd2405172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8de436f-caba-42f4-9d44-8dd240517248" xsi:nil="true"/>
    <lcf76f155ced4ddcb4097134ff3c332f xmlns="3065d16d-8c0f-4d78-a5b7-1a85ab13f5a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FBF06F0-9C1A-42AF-A8E0-C5E126FB660E}"/>
</file>

<file path=customXml/itemProps2.xml><?xml version="1.0" encoding="utf-8"?>
<ds:datastoreItem xmlns:ds="http://schemas.openxmlformats.org/officeDocument/2006/customXml" ds:itemID="{9AB40E16-7F75-455D-93D6-918714B87535}"/>
</file>

<file path=customXml/itemProps3.xml><?xml version="1.0" encoding="utf-8"?>
<ds:datastoreItem xmlns:ds="http://schemas.openxmlformats.org/officeDocument/2006/customXml" ds:itemID="{D11DBF32-6B90-4C08-9B7E-C9FB88FB180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0x0101002BF9F35E55D2BD43AB0BF46A7F7C7208</vt:lpwstr>
  </property>
</Properties>
</file>